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64" r:id="rId4"/>
    <p:sldId id="262" r:id="rId5"/>
    <p:sldId id="277" r:id="rId6"/>
    <p:sldId id="278" r:id="rId7"/>
    <p:sldId id="279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DC89B5-B012-4A25-AEA1-F8FEC816DE4D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EB666D-CE33-48DB-A950-95C01D00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89B5-B012-4A25-AEA1-F8FEC816DE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B666D-CE33-48DB-A950-95C01D000A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305800" cy="1524000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</a:rPr>
              <a:t>Kelembagaan Ekonomi di Indonesia (Ekonomi Pancasila, Ekonomi Kerakyatan)</a:t>
            </a:r>
            <a:br>
              <a:rPr lang="id-ID" sz="3600" b="1" dirty="0" smtClean="0">
                <a:solidFill>
                  <a:schemeClr val="bg1"/>
                </a:solidFill>
              </a:rPr>
            </a:b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610600" cy="1752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Pct val="100000"/>
              <a:buNone/>
            </a:pPr>
            <a:r>
              <a:rPr lang="id-ID" sz="2400" b="1" dirty="0" smtClean="0">
                <a:solidFill>
                  <a:schemeClr val="bg1"/>
                </a:solidFill>
              </a:rPr>
              <a:t>Pokok Bahasan: </a:t>
            </a:r>
            <a:endParaRPr lang="id-ID" sz="24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Pct val="100000"/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Indonesia Kapitalis atau sosialis?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Pct val="100000"/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Kelembagaan ekonomi Indonesia( sistem regulasi, konstitusi, institusi)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Pct val="100000"/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Kelembagaan lokal di Indonesia (panguyuban,hutang piutan tanpa anggunan)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Pct val="100000"/>
              <a:buFont typeface="+mj-lt"/>
              <a:buAutoNum type="arabicPeriod"/>
            </a:pP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" y="5124271"/>
            <a:ext cx="7992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Departemen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Ekonomi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Sumberdaya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Lingkungan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Fakultas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Ekonomi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Manajemen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Institut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Pertanian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Bogor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315200" cy="5334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Indonesia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1534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: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awalnya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menganut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liberalisme</a:t>
            </a:r>
            <a:r>
              <a:rPr lang="en-US" sz="2400" dirty="0" smtClean="0"/>
              <a:t>,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diserahkan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orde</a:t>
            </a:r>
            <a:r>
              <a:rPr lang="en-US" sz="2400" dirty="0" smtClean="0"/>
              <a:t> lama </a:t>
            </a: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komunisme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warna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sosialis</a:t>
            </a:r>
            <a:r>
              <a:rPr lang="en-US" sz="24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orde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dianut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reformasi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dianut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kerakyatan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467600" cy="6397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Demokrasi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7924800" cy="4525963"/>
          </a:xfrm>
        </p:spPr>
        <p:txBody>
          <a:bodyPr>
            <a:noAutofit/>
          </a:bodyPr>
          <a:lstStyle/>
          <a:p>
            <a:pPr marL="231775" indent="-2317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UUD 1945. </a:t>
            </a:r>
          </a:p>
          <a:p>
            <a:pPr marL="231775" indent="-2317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UUD 1945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. </a:t>
            </a:r>
          </a:p>
          <a:p>
            <a:pPr marL="231775" indent="-231775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perwujudan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falsafah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UUD 1945 yang </a:t>
            </a:r>
            <a:r>
              <a:rPr lang="en-US" sz="2400" dirty="0" err="1" smtClean="0"/>
              <a:t>berasaskan</a:t>
            </a:r>
            <a:r>
              <a:rPr lang="en-US" sz="2400" dirty="0" smtClean="0"/>
              <a:t> </a:t>
            </a:r>
            <a:r>
              <a:rPr lang="en-US" sz="2400" dirty="0" err="1" smtClean="0"/>
              <a:t>kekeluargaan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kegotongroyongan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, </a:t>
            </a:r>
            <a:r>
              <a:rPr lang="en-US" sz="2400" dirty="0" err="1" smtClean="0"/>
              <a:t>oleh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pimpinan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pengawasan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" y="76200"/>
            <a:ext cx="7543800" cy="6096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Kelebihan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Demokrasi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839200" cy="4525963"/>
          </a:xfrm>
        </p:spPr>
        <p:txBody>
          <a:bodyPr>
            <a:noAutofit/>
          </a:bodyPr>
          <a:lstStyle/>
          <a:p>
            <a:pPr marL="257175" indent="-257175" algn="just">
              <a:buAutoNum type="arabicParenR"/>
            </a:pPr>
            <a:r>
              <a:rPr lang="en-US" sz="2000" dirty="0" err="1" smtClean="0"/>
              <a:t>Perekonomian</a:t>
            </a:r>
            <a:r>
              <a:rPr lang="en-US" sz="2000" dirty="0" smtClean="0"/>
              <a:t> </a:t>
            </a:r>
            <a:r>
              <a:rPr lang="en-US" sz="2000" dirty="0" err="1" smtClean="0"/>
              <a:t>disusun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kekeluargaan</a:t>
            </a:r>
            <a:r>
              <a:rPr lang="en-US" sz="2000" dirty="0" smtClean="0"/>
              <a:t>.</a:t>
            </a:r>
          </a:p>
          <a:p>
            <a:pPr marL="257175" indent="-257175" algn="just">
              <a:buAutoNum type="arabicParenR"/>
            </a:pPr>
            <a:r>
              <a:rPr lang="en-US" sz="2000" dirty="0" err="1" smtClean="0"/>
              <a:t>Cabang</a:t>
            </a:r>
            <a:r>
              <a:rPr lang="en-US" sz="2000" dirty="0" smtClean="0"/>
              <a:t>-</a:t>
            </a:r>
            <a:r>
              <a:rPr lang="en-US" sz="2000" dirty="0" err="1" smtClean="0"/>
              <a:t>cabang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menguasai</a:t>
            </a:r>
            <a:r>
              <a:rPr lang="en-US" sz="2000" dirty="0" smtClean="0"/>
              <a:t> </a:t>
            </a:r>
            <a:r>
              <a:rPr lang="en-US" sz="2000" dirty="0" err="1" smtClean="0"/>
              <a:t>hajat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dikuasai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257175" indent="-257175" algn="just">
              <a:buAutoNum type="arabicParenR"/>
            </a:pPr>
            <a:r>
              <a:rPr lang="en-US" sz="2000" dirty="0" err="1" smtClean="0"/>
              <a:t>Bumi</a:t>
            </a:r>
            <a:r>
              <a:rPr lang="en-US" sz="2000" dirty="0" smtClean="0"/>
              <a:t>, air,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kekayaan</a:t>
            </a:r>
            <a:r>
              <a:rPr lang="en-US" sz="2000" dirty="0" smtClean="0"/>
              <a:t> </a:t>
            </a:r>
            <a:r>
              <a:rPr lang="en-US" sz="2000" dirty="0" err="1" smtClean="0"/>
              <a:t>alam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terkandung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dalamnya</a:t>
            </a:r>
            <a:r>
              <a:rPr lang="en-US" sz="2000" dirty="0" smtClean="0"/>
              <a:t> </a:t>
            </a:r>
            <a:r>
              <a:rPr lang="en-US" sz="2000" dirty="0" err="1" smtClean="0"/>
              <a:t>dikuasai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dipergunakan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sebesar-besarnya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kemakmuran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.</a:t>
            </a:r>
          </a:p>
          <a:p>
            <a:pPr marL="257175" indent="-257175" algn="just">
              <a:buAutoNum type="arabicParenR"/>
            </a:pPr>
            <a:r>
              <a:rPr lang="en-US" sz="2000" dirty="0" err="1" smtClean="0"/>
              <a:t>Sumber-sumber</a:t>
            </a:r>
            <a:r>
              <a:rPr lang="en-US" sz="2000" dirty="0" smtClean="0"/>
              <a:t> </a:t>
            </a:r>
            <a:r>
              <a:rPr lang="en-US" sz="2000" dirty="0" err="1" smtClean="0"/>
              <a:t>kekayaan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permufakatan</a:t>
            </a:r>
            <a:r>
              <a:rPr lang="en-US" sz="2000" dirty="0" smtClean="0"/>
              <a:t> </a:t>
            </a:r>
            <a:r>
              <a:rPr lang="en-US" sz="2000" dirty="0" err="1" smtClean="0"/>
              <a:t>lembaga-lembaga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perwakilan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,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pengawasan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lembaga-lembaga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perwakilan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 pula.</a:t>
            </a:r>
          </a:p>
          <a:p>
            <a:pPr marL="257175" indent="-257175" algn="just">
              <a:buAutoNum type="arabicParenR"/>
            </a:pP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kebebasan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dikehendaki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penghidupan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layak</a:t>
            </a:r>
            <a:r>
              <a:rPr lang="en-US" sz="2000" dirty="0" smtClean="0"/>
              <a:t>.</a:t>
            </a:r>
          </a:p>
          <a:p>
            <a:pPr marL="257175" indent="-257175" algn="just">
              <a:buAutoNum type="arabicParenR"/>
            </a:pP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milik</a:t>
            </a:r>
            <a:r>
              <a:rPr lang="en-US" sz="2000" dirty="0" smtClean="0"/>
              <a:t> </a:t>
            </a:r>
            <a:r>
              <a:rPr lang="en-US" sz="2000" dirty="0" err="1" smtClean="0"/>
              <a:t>perorangan</a:t>
            </a:r>
            <a:r>
              <a:rPr lang="en-US" sz="2000" dirty="0" smtClean="0"/>
              <a:t> </a:t>
            </a:r>
            <a:r>
              <a:rPr lang="en-US" sz="2000" dirty="0" err="1" smtClean="0"/>
              <a:t>diakui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pemanfaatannya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bertentangan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.</a:t>
            </a:r>
          </a:p>
          <a:p>
            <a:pPr marL="257175" indent="-257175" algn="just">
              <a:buAutoNum type="arabicParenR"/>
            </a:pPr>
            <a:r>
              <a:rPr lang="en-US" sz="2000" dirty="0" err="1" smtClean="0"/>
              <a:t>Potensi</a:t>
            </a:r>
            <a:r>
              <a:rPr lang="en-US" sz="2000" dirty="0" smtClean="0"/>
              <a:t>, </a:t>
            </a:r>
            <a:r>
              <a:rPr lang="en-US" sz="2000" dirty="0" err="1" smtClean="0"/>
              <a:t>inisiatif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daya</a:t>
            </a:r>
            <a:r>
              <a:rPr lang="en-US" sz="2000" dirty="0" smtClean="0"/>
              <a:t> </a:t>
            </a:r>
            <a:r>
              <a:rPr lang="en-US" sz="2000" dirty="0" err="1" smtClean="0"/>
              <a:t>kreasi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dikembangkan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sepenuhnya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batas-batas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merugikan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.</a:t>
            </a:r>
          </a:p>
          <a:p>
            <a:pPr marL="257175" indent="-257175" algn="just">
              <a:buAutoNum type="arabicParenR"/>
            </a:pPr>
            <a:r>
              <a:rPr lang="en-US" sz="2000" dirty="0" smtClean="0"/>
              <a:t>Fakir </a:t>
            </a:r>
            <a:r>
              <a:rPr lang="en-US" sz="2000" dirty="0" err="1" smtClean="0"/>
              <a:t>miskin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anak-anak</a:t>
            </a:r>
            <a:r>
              <a:rPr lang="en-US" sz="2000" dirty="0" smtClean="0"/>
              <a:t> </a:t>
            </a:r>
            <a:r>
              <a:rPr lang="en-US" sz="2000" dirty="0" err="1" smtClean="0"/>
              <a:t>terlantar</a:t>
            </a:r>
            <a:r>
              <a:rPr lang="en-US" sz="2000" dirty="0" smtClean="0"/>
              <a:t> </a:t>
            </a:r>
            <a:r>
              <a:rPr lang="en-US" sz="2000" dirty="0" err="1" smtClean="0"/>
              <a:t>dipelihara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62000"/>
            <a:ext cx="7467600" cy="4525963"/>
          </a:xfrm>
        </p:spPr>
        <p:txBody>
          <a:bodyPr>
            <a:noAutofit/>
          </a:bodyPr>
          <a:lstStyle/>
          <a:p>
            <a:pPr marL="352425" indent="-352425" algn="just">
              <a:buAutoNum type="arabicParenR"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i="1" dirty="0" smtClean="0"/>
              <a:t>free fight liberalism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persaingan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menghancurkan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menumbuhkan</a:t>
            </a:r>
            <a:r>
              <a:rPr lang="en-US" sz="2400" dirty="0" smtClean="0"/>
              <a:t> </a:t>
            </a:r>
            <a:r>
              <a:rPr lang="en-US" sz="2400" dirty="0" err="1" smtClean="0"/>
              <a:t>eksploitasi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lain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kelemahan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struktural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.</a:t>
            </a:r>
          </a:p>
          <a:p>
            <a:pPr marL="352425" indent="-352425" algn="just">
              <a:buAutoNum type="arabicParenR"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etatisme</a:t>
            </a:r>
            <a:r>
              <a:rPr lang="en-US" sz="2400" dirty="0" smtClean="0"/>
              <a:t> (</a:t>
            </a:r>
            <a:r>
              <a:rPr lang="en-US" sz="2400" dirty="0" err="1" smtClean="0"/>
              <a:t>paham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mementingkan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d</a:t>
            </a:r>
            <a:r>
              <a:rPr lang="id-ID" sz="2400" dirty="0" smtClean="0"/>
              <a:t>ari</a:t>
            </a:r>
            <a:r>
              <a:rPr lang="en-US" sz="2400" dirty="0" smtClean="0"/>
              <a:t>p</a:t>
            </a:r>
            <a:r>
              <a:rPr lang="id-ID" sz="2400" dirty="0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rakyatnya</a:t>
            </a:r>
            <a:r>
              <a:rPr lang="en-US" sz="2400" dirty="0" smtClean="0"/>
              <a:t>),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beserta</a:t>
            </a:r>
            <a:r>
              <a:rPr lang="en-US" sz="2400" dirty="0" smtClean="0"/>
              <a:t> </a:t>
            </a:r>
            <a:r>
              <a:rPr lang="en-US" sz="2400" dirty="0" err="1" smtClean="0"/>
              <a:t>aparatur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dominan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mendesak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mematikan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kreasi</a:t>
            </a:r>
            <a:r>
              <a:rPr lang="en-US" sz="2400" dirty="0" smtClean="0"/>
              <a:t> unit-unit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sektor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.</a:t>
            </a:r>
          </a:p>
          <a:p>
            <a:pPr marL="352425" indent="-352425" algn="just">
              <a:buAutoNum type="arabicParenR"/>
            </a:pPr>
            <a:r>
              <a:rPr lang="en-US" sz="2400" dirty="0" err="1" smtClean="0"/>
              <a:t>Persaingan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sehat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pemusatan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monopoli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merugikan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446" y="76200"/>
            <a:ext cx="7543800" cy="6096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K</a:t>
            </a:r>
            <a:r>
              <a:rPr lang="id-ID" sz="3200" dirty="0" smtClean="0">
                <a:solidFill>
                  <a:srgbClr val="FFC000"/>
                </a:solidFill>
              </a:rPr>
              <a:t>ekurangan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Demokrasi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315200" cy="6096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Kerakyatan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001000" cy="4525963"/>
          </a:xfrm>
        </p:spPr>
        <p:txBody>
          <a:bodyPr>
            <a:normAutofit fontScale="92500" lnSpcReduction="20000"/>
          </a:bodyPr>
          <a:lstStyle/>
          <a:p>
            <a:pPr marL="571500" indent="-5715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ketetapan</a:t>
            </a:r>
            <a:r>
              <a:rPr lang="en-US" dirty="0" smtClean="0"/>
              <a:t> </a:t>
            </a:r>
            <a:r>
              <a:rPr lang="en-US" dirty="0" err="1" smtClean="0"/>
              <a:t>Majelis</a:t>
            </a:r>
            <a:r>
              <a:rPr lang="en-US" dirty="0" smtClean="0"/>
              <a:t> </a:t>
            </a:r>
            <a:r>
              <a:rPr lang="en-US" dirty="0" err="1" smtClean="0"/>
              <a:t>Permusyawaratan</a:t>
            </a:r>
            <a:r>
              <a:rPr lang="en-US" dirty="0" smtClean="0"/>
              <a:t> Rakyat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Nomor</a:t>
            </a:r>
            <a:r>
              <a:rPr lang="en-US" dirty="0" smtClean="0"/>
              <a:t> IV/MPR/1999,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Garis-Garis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Haluan</a:t>
            </a:r>
            <a:r>
              <a:rPr lang="en-US" dirty="0" smtClean="0"/>
              <a:t> Negara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Indonesia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.</a:t>
            </a:r>
          </a:p>
          <a:p>
            <a:pPr marL="571500" indent="-5715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,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yang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543800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C000"/>
                </a:solidFill>
              </a:rPr>
              <a:t>Karakteristik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Kerakyatan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6637"/>
            <a:ext cx="7467600" cy="4525963"/>
          </a:xfrm>
        </p:spPr>
        <p:txBody>
          <a:bodyPr>
            <a:noAutofit/>
          </a:bodyPr>
          <a:lstStyle/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2400" dirty="0" err="1" smtClean="0"/>
              <a:t>Bertumpu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mekanisme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berkeadilan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persaingan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sehat</a:t>
            </a:r>
            <a:r>
              <a:rPr lang="en-US" sz="24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2400" dirty="0" err="1" smtClean="0"/>
              <a:t>Memerhatikan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,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keadilan</a:t>
            </a:r>
            <a:r>
              <a:rPr lang="en-US" sz="2400" dirty="0" smtClean="0"/>
              <a:t>,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berwawasan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berkelanjutan</a:t>
            </a:r>
            <a:r>
              <a:rPr lang="en-US" sz="24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perlindungan</a:t>
            </a:r>
            <a:r>
              <a:rPr lang="en-US" sz="2400" dirty="0" smtClean="0"/>
              <a:t> </a:t>
            </a:r>
            <a:r>
              <a:rPr lang="en-US" sz="2400" dirty="0" err="1" smtClean="0"/>
              <a:t>hak-hak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perlakuan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adil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6038"/>
            <a:ext cx="7696200" cy="5635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dirty="0" err="1" smtClean="0">
                <a:solidFill>
                  <a:srgbClr val="FFC000"/>
                </a:solidFill>
              </a:rPr>
              <a:t>Pelaku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Kerakyatan</a:t>
            </a:r>
            <a:endParaRPr lang="en-US" sz="3200" dirty="0">
              <a:solidFill>
                <a:srgbClr val="FFC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6000" y="2759125"/>
            <a:ext cx="4166852" cy="3108275"/>
            <a:chOff x="3122906" y="2852936"/>
            <a:chExt cx="3172761" cy="2053488"/>
          </a:xfrm>
        </p:grpSpPr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3131840" y="2852936"/>
              <a:ext cx="3024336" cy="1368152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id-ID" sz="2400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122906" y="3271982"/>
              <a:ext cx="3172761" cy="1634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accent4">
                      <a:lumMod val="10000"/>
                    </a:schemeClr>
                  </a:solidFill>
                </a:rPr>
                <a:t>Pelaku</a:t>
              </a:r>
              <a:r>
                <a:rPr lang="en-US" sz="2400" b="1" dirty="0" smtClean="0">
                  <a:solidFill>
                    <a:schemeClr val="accent4">
                      <a:lumMod val="1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10000"/>
                    </a:schemeClr>
                  </a:solidFill>
                </a:rPr>
                <a:t>Ekonomi</a:t>
              </a:r>
              <a:r>
                <a:rPr lang="en-US" sz="2400" b="1" dirty="0" smtClean="0">
                  <a:solidFill>
                    <a:schemeClr val="accent4">
                      <a:lumMod val="1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10000"/>
                    </a:schemeClr>
                  </a:solidFill>
                </a:rPr>
                <a:t>Sistem</a:t>
              </a:r>
              <a:r>
                <a:rPr lang="en-US" sz="2400" b="1" dirty="0" smtClean="0">
                  <a:solidFill>
                    <a:schemeClr val="accent4">
                      <a:lumMod val="1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10000"/>
                    </a:schemeClr>
                  </a:solidFill>
                </a:rPr>
                <a:t>Ekonomi</a:t>
              </a:r>
              <a:r>
                <a:rPr lang="en-US" sz="2400" b="1" dirty="0" smtClean="0">
                  <a:solidFill>
                    <a:schemeClr val="accent4">
                      <a:lumMod val="1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10000"/>
                    </a:schemeClr>
                  </a:solidFill>
                </a:rPr>
                <a:t>Kerakyatan</a:t>
              </a:r>
              <a:endParaRPr lang="id-ID" sz="2400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288222" y="990600"/>
            <a:ext cx="2788978" cy="2133600"/>
            <a:chOff x="5210179" y="908720"/>
            <a:chExt cx="3106237" cy="2078355"/>
          </a:xfrm>
        </p:grpSpPr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>
              <a:off x="5497016" y="908720"/>
              <a:ext cx="2819400" cy="1512168"/>
            </a:xfrm>
            <a:prstGeom prst="flowChartPreparation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id-ID" sz="240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5796136" y="1152362"/>
              <a:ext cx="2209800" cy="1634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err="1" smtClean="0">
                  <a:solidFill>
                    <a:schemeClr val="accent4">
                      <a:lumMod val="10000"/>
                    </a:schemeClr>
                  </a:solidFill>
                </a:rPr>
                <a:t>Badan</a:t>
              </a:r>
              <a:r>
                <a:rPr lang="en-US" sz="2400" dirty="0" smtClean="0">
                  <a:solidFill>
                    <a:schemeClr val="accent4">
                      <a:lumMod val="10000"/>
                    </a:schemeClr>
                  </a:solidFill>
                </a:rPr>
                <a:t> Usaha </a:t>
              </a:r>
              <a:r>
                <a:rPr lang="en-US" sz="2400" dirty="0" err="1" smtClean="0">
                  <a:solidFill>
                    <a:schemeClr val="accent4">
                      <a:lumMod val="10000"/>
                    </a:schemeClr>
                  </a:solidFill>
                </a:rPr>
                <a:t>Milik</a:t>
              </a:r>
              <a:r>
                <a:rPr lang="en-US" sz="2400" dirty="0" smtClean="0">
                  <a:solidFill>
                    <a:schemeClr val="accent4">
                      <a:lumMod val="10000"/>
                    </a:schemeClr>
                  </a:solidFill>
                </a:rPr>
                <a:t> </a:t>
              </a:r>
              <a:r>
                <a:rPr lang="en-US" sz="2400" dirty="0" err="1" smtClean="0">
                  <a:solidFill>
                    <a:schemeClr val="accent4">
                      <a:lumMod val="10000"/>
                    </a:schemeClr>
                  </a:solidFill>
                </a:rPr>
                <a:t>Swasta</a:t>
              </a:r>
              <a:endParaRPr lang="id-ID" sz="2400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" name="Notched Right Arrow 9"/>
            <p:cNvSpPr/>
            <p:nvPr/>
          </p:nvSpPr>
          <p:spPr bwMode="auto">
            <a:xfrm rot="18553865">
              <a:off x="5038350" y="2239183"/>
              <a:ext cx="919721" cy="576064"/>
            </a:xfrm>
            <a:prstGeom prst="notched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8600" y="956719"/>
            <a:ext cx="3276600" cy="2167481"/>
            <a:chOff x="539552" y="764704"/>
            <a:chExt cx="3670086" cy="2042498"/>
          </a:xfrm>
        </p:grpSpPr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539552" y="764704"/>
              <a:ext cx="3240360" cy="1728192"/>
            </a:xfrm>
            <a:prstGeom prst="flowChartPreparation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id-ID" sz="2400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043608" y="1233482"/>
              <a:ext cx="2286000" cy="15737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400" dirty="0" err="1" smtClean="0">
                  <a:solidFill>
                    <a:schemeClr val="accent4">
                      <a:lumMod val="10000"/>
                    </a:schemeClr>
                  </a:solidFill>
                </a:rPr>
                <a:t>Badan</a:t>
              </a:r>
              <a:r>
                <a:rPr lang="en-US" sz="2400" dirty="0" smtClean="0">
                  <a:solidFill>
                    <a:schemeClr val="accent4">
                      <a:lumMod val="10000"/>
                    </a:schemeClr>
                  </a:solidFill>
                </a:rPr>
                <a:t> Usaha </a:t>
              </a:r>
              <a:r>
                <a:rPr lang="en-US" sz="2400" dirty="0" err="1" smtClean="0">
                  <a:solidFill>
                    <a:schemeClr val="accent4">
                      <a:lumMod val="10000"/>
                    </a:schemeClr>
                  </a:solidFill>
                </a:rPr>
                <a:t>Milik</a:t>
              </a:r>
              <a:r>
                <a:rPr lang="en-US" sz="2400" dirty="0" smtClean="0">
                  <a:solidFill>
                    <a:schemeClr val="accent4">
                      <a:lumMod val="10000"/>
                    </a:schemeClr>
                  </a:solidFill>
                </a:rPr>
                <a:t> Negara</a:t>
              </a:r>
              <a:endParaRPr lang="id-ID" sz="2400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4" name="Notched Right Arrow 13"/>
            <p:cNvSpPr/>
            <p:nvPr/>
          </p:nvSpPr>
          <p:spPr bwMode="auto">
            <a:xfrm rot="13330342">
              <a:off x="3289917" y="1987093"/>
              <a:ext cx="919721" cy="576064"/>
            </a:xfrm>
            <a:prstGeom prst="notched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23891" y="4676093"/>
            <a:ext cx="3038709" cy="1648507"/>
            <a:chOff x="2987824" y="4280635"/>
            <a:chExt cx="3384376" cy="2244709"/>
          </a:xfrm>
        </p:grpSpPr>
        <p:grpSp>
          <p:nvGrpSpPr>
            <p:cNvPr id="16" name="Group 15"/>
            <p:cNvGrpSpPr/>
            <p:nvPr/>
          </p:nvGrpSpPr>
          <p:grpSpPr>
            <a:xfrm>
              <a:off x="2987824" y="5041032"/>
              <a:ext cx="3384376" cy="1484312"/>
              <a:chOff x="3203848" y="4869160"/>
              <a:chExt cx="3384376" cy="1484312"/>
            </a:xfrm>
          </p:grpSpPr>
          <p:sp>
            <p:nvSpPr>
              <p:cNvPr id="18" name="AutoShape 9"/>
              <p:cNvSpPr>
                <a:spLocks noChangeArrowheads="1"/>
              </p:cNvSpPr>
              <p:nvPr/>
            </p:nvSpPr>
            <p:spPr bwMode="auto">
              <a:xfrm>
                <a:off x="3203848" y="4869160"/>
                <a:ext cx="3384376" cy="1484312"/>
              </a:xfrm>
              <a:prstGeom prst="flowChartPreparation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id-ID" sz="2400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3713585" y="5369704"/>
                <a:ext cx="2514601" cy="62863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dirty="0" err="1" smtClean="0">
                    <a:solidFill>
                      <a:schemeClr val="accent4">
                        <a:lumMod val="10000"/>
                      </a:schemeClr>
                    </a:solidFill>
                  </a:rPr>
                  <a:t>Koperasi</a:t>
                </a:r>
                <a:endParaRPr lang="id-ID" sz="2400" dirty="0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sp>
          <p:nvSpPr>
            <p:cNvPr id="17" name="Notched Right Arrow 16"/>
            <p:cNvSpPr/>
            <p:nvPr/>
          </p:nvSpPr>
          <p:spPr bwMode="auto">
            <a:xfrm rot="5400000">
              <a:off x="4415102" y="4388647"/>
              <a:ext cx="792088" cy="576064"/>
            </a:xfrm>
            <a:prstGeom prst="notchedRightArrow">
              <a:avLst>
                <a:gd name="adj1" fmla="val 58140"/>
                <a:gd name="adj2" fmla="val 50000"/>
              </a:avLst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315200" cy="6096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Kelembagaan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Indonesia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638800"/>
          </a:xfrm>
        </p:spPr>
        <p:txBody>
          <a:bodyPr>
            <a:noAutofit/>
          </a:bodyPr>
          <a:lstStyle/>
          <a:p>
            <a:pPr marL="608076" indent="-571500" algn="just">
              <a:buFont typeface="+mj-lt"/>
              <a:buAutoNum type="romanUcPeriod"/>
            </a:pPr>
            <a:r>
              <a:rPr lang="en-US" sz="2000" dirty="0" err="1" smtClean="0"/>
              <a:t>Pancasila</a:t>
            </a:r>
            <a:endParaRPr lang="en-US" sz="2000" dirty="0" smtClean="0"/>
          </a:p>
          <a:p>
            <a:pPr marL="608076" indent="-571500" algn="just">
              <a:buFont typeface="+mj-lt"/>
              <a:buAutoNum type="romanUcPeriod"/>
            </a:pPr>
            <a:r>
              <a:rPr lang="en-US" sz="2000" dirty="0" smtClean="0"/>
              <a:t>UUD 1945</a:t>
            </a:r>
          </a:p>
          <a:p>
            <a:pPr marL="628650" algn="just">
              <a:buFont typeface="Wingdings" pitchFamily="2" charset="2"/>
              <a:buChar char="Ø"/>
            </a:pPr>
            <a:r>
              <a:rPr lang="en-US" sz="2000" dirty="0" err="1" smtClean="0"/>
              <a:t>Perekonomian</a:t>
            </a:r>
            <a:r>
              <a:rPr lang="en-US" sz="2000" dirty="0" smtClean="0"/>
              <a:t> </a:t>
            </a:r>
            <a:r>
              <a:rPr lang="en-US" sz="2000" dirty="0" err="1" smtClean="0"/>
              <a:t>disusun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kekeluargaan</a:t>
            </a:r>
            <a:r>
              <a:rPr lang="en-US" sz="2000" dirty="0" smtClean="0"/>
              <a:t>.</a:t>
            </a:r>
          </a:p>
          <a:p>
            <a:pPr marL="628650" algn="just">
              <a:buFont typeface="Wingdings" pitchFamily="2" charset="2"/>
              <a:buChar char="Ø"/>
            </a:pPr>
            <a:r>
              <a:rPr lang="en-US" sz="2000" dirty="0" err="1" smtClean="0"/>
              <a:t>Cabang</a:t>
            </a:r>
            <a:r>
              <a:rPr lang="en-US" sz="2000" dirty="0" smtClean="0"/>
              <a:t>-</a:t>
            </a:r>
            <a:r>
              <a:rPr lang="en-US" sz="2000" dirty="0" err="1" smtClean="0"/>
              <a:t>cabang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menguasai</a:t>
            </a:r>
            <a:r>
              <a:rPr lang="en-US" sz="2000" dirty="0" smtClean="0"/>
              <a:t> </a:t>
            </a:r>
            <a:r>
              <a:rPr lang="en-US" sz="2000" dirty="0" err="1" smtClean="0"/>
              <a:t>hajat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dikuasai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628650" algn="just">
              <a:buFont typeface="Wingdings" pitchFamily="2" charset="2"/>
              <a:buChar char="Ø"/>
            </a:pPr>
            <a:r>
              <a:rPr lang="en-US" sz="2000" dirty="0" err="1" smtClean="0"/>
              <a:t>Bumi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air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kekayaan</a:t>
            </a:r>
            <a:r>
              <a:rPr lang="en-US" sz="2000" dirty="0" smtClean="0"/>
              <a:t> </a:t>
            </a:r>
            <a:r>
              <a:rPr lang="en-US" sz="2000" dirty="0" err="1" smtClean="0"/>
              <a:t>alam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terkandung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dalamnya</a:t>
            </a:r>
            <a:r>
              <a:rPr lang="en-US" sz="2000" dirty="0" smtClean="0"/>
              <a:t> </a:t>
            </a:r>
            <a:r>
              <a:rPr lang="en-US" sz="2000" dirty="0" err="1" smtClean="0"/>
              <a:t>dikuasai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dipergunakan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sebesarbesar</a:t>
            </a:r>
            <a:r>
              <a:rPr lang="en-US" sz="2000" dirty="0" smtClean="0"/>
              <a:t> </a:t>
            </a:r>
            <a:r>
              <a:rPr lang="en-US" sz="2000" dirty="0" err="1" smtClean="0"/>
              <a:t>kemakmuran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.</a:t>
            </a:r>
          </a:p>
          <a:p>
            <a:pPr marL="628650" algn="just">
              <a:buFont typeface="Wingdings" pitchFamily="2" charset="2"/>
              <a:buChar char="Ø"/>
            </a:pPr>
            <a:r>
              <a:rPr lang="en-US" sz="2000" dirty="0" err="1" smtClean="0"/>
              <a:t>Perekonomian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diselenggarakan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demokrasi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prinsip</a:t>
            </a:r>
            <a:r>
              <a:rPr lang="en-US" sz="2000" dirty="0" smtClean="0"/>
              <a:t> </a:t>
            </a:r>
            <a:r>
              <a:rPr lang="en-US" sz="2000" dirty="0" err="1" smtClean="0"/>
              <a:t>kebersamaan</a:t>
            </a:r>
            <a:r>
              <a:rPr lang="en-US" sz="2000" dirty="0" smtClean="0"/>
              <a:t>, </a:t>
            </a:r>
            <a:r>
              <a:rPr lang="en-US" sz="2000" dirty="0" err="1" smtClean="0"/>
              <a:t>efisiensi</a:t>
            </a:r>
            <a:r>
              <a:rPr lang="en-US" sz="2000" dirty="0" smtClean="0"/>
              <a:t> </a:t>
            </a:r>
            <a:r>
              <a:rPr lang="en-US" sz="2000" dirty="0" err="1" smtClean="0"/>
              <a:t>berkeadilan</a:t>
            </a:r>
            <a:r>
              <a:rPr lang="en-US" sz="2000" dirty="0" smtClean="0"/>
              <a:t>, </a:t>
            </a:r>
            <a:r>
              <a:rPr lang="en-US" sz="2000" dirty="0" err="1" smtClean="0"/>
              <a:t>berkelanjutan</a:t>
            </a:r>
            <a:r>
              <a:rPr lang="en-US" sz="2000" dirty="0" smtClean="0"/>
              <a:t>, </a:t>
            </a:r>
            <a:r>
              <a:rPr lang="en-US" sz="2000" dirty="0" err="1" smtClean="0"/>
              <a:t>berwawasan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, </a:t>
            </a:r>
            <a:r>
              <a:rPr lang="en-US" sz="2000" dirty="0" err="1" smtClean="0"/>
              <a:t>kemandirian</a:t>
            </a:r>
            <a:r>
              <a:rPr lang="en-US" sz="2000" dirty="0" smtClean="0"/>
              <a:t>,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menjaga</a:t>
            </a:r>
            <a:r>
              <a:rPr lang="en-US" sz="2000" dirty="0" smtClean="0"/>
              <a:t> </a:t>
            </a:r>
            <a:r>
              <a:rPr lang="fi-FI" sz="2000" dirty="0" smtClean="0"/>
              <a:t>keseimbangan kemajuan dan kesatuan ekonomi nasional.</a:t>
            </a:r>
          </a:p>
          <a:p>
            <a:pPr marL="628650" algn="just">
              <a:buFont typeface="Wingdings" pitchFamily="2" charset="2"/>
              <a:buChar char="Ø"/>
            </a:pPr>
            <a:r>
              <a:rPr lang="en-US" sz="2000" dirty="0" smtClean="0"/>
              <a:t>Fakir </a:t>
            </a:r>
            <a:r>
              <a:rPr lang="en-US" sz="2000" dirty="0" err="1" smtClean="0"/>
              <a:t>miskin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anakanak</a:t>
            </a:r>
            <a:r>
              <a:rPr lang="en-US" sz="2000" dirty="0" smtClean="0"/>
              <a:t> </a:t>
            </a:r>
            <a:r>
              <a:rPr lang="en-US" sz="2000" dirty="0" err="1" smtClean="0"/>
              <a:t>terlantar</a:t>
            </a:r>
            <a:r>
              <a:rPr lang="en-US" sz="2000" dirty="0" smtClean="0"/>
              <a:t> </a:t>
            </a:r>
            <a:r>
              <a:rPr lang="en-US" sz="2000" dirty="0" err="1" smtClean="0"/>
              <a:t>dipelihara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628650" algn="just">
              <a:buFont typeface="Wingdings" pitchFamily="2" charset="2"/>
              <a:buChar char="Ø"/>
            </a:pPr>
            <a:r>
              <a:rPr lang="en-US" sz="2000" dirty="0" smtClean="0"/>
              <a:t>Negara </a:t>
            </a:r>
            <a:r>
              <a:rPr lang="en-US" sz="2000" dirty="0" err="1" smtClean="0"/>
              <a:t>mengembangkan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sistim</a:t>
            </a:r>
            <a:r>
              <a:rPr lang="en-US" sz="2000" dirty="0" smtClean="0"/>
              <a:t> </a:t>
            </a:r>
            <a:r>
              <a:rPr lang="en-US" sz="2000" dirty="0" err="1" smtClean="0"/>
              <a:t>jaminan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seluruah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memberdayakan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lemah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martabat</a:t>
            </a:r>
            <a:r>
              <a:rPr lang="en-US" sz="2000" dirty="0" smtClean="0"/>
              <a:t> </a:t>
            </a:r>
            <a:r>
              <a:rPr lang="en-US" sz="2000" dirty="0" err="1" smtClean="0"/>
              <a:t>kemanusiaan</a:t>
            </a:r>
            <a:r>
              <a:rPr lang="en-US" sz="2000" dirty="0" smtClean="0"/>
              <a:t>.</a:t>
            </a:r>
          </a:p>
          <a:p>
            <a:pPr marL="628650" algn="just">
              <a:buFont typeface="Wingdings" pitchFamily="2" charset="2"/>
              <a:buChar char="Ø"/>
            </a:pPr>
            <a:r>
              <a:rPr lang="en-US" sz="2000" dirty="0" smtClean="0"/>
              <a:t>Negara </a:t>
            </a:r>
            <a:r>
              <a:rPr lang="en-US" sz="2000" dirty="0" err="1" smtClean="0"/>
              <a:t>bertanggungjawab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penyediaan</a:t>
            </a:r>
            <a:r>
              <a:rPr lang="en-US" sz="2000" dirty="0" smtClean="0"/>
              <a:t> </a:t>
            </a:r>
            <a:r>
              <a:rPr lang="en-US" sz="2000" dirty="0" err="1" smtClean="0"/>
              <a:t>fasilitas</a:t>
            </a:r>
            <a:r>
              <a:rPr lang="en-US" sz="2000" dirty="0" smtClean="0"/>
              <a:t> </a:t>
            </a:r>
            <a:r>
              <a:rPr lang="en-US" sz="2000" dirty="0" err="1" smtClean="0"/>
              <a:t>pelayanan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fasilitas</a:t>
            </a:r>
            <a:r>
              <a:rPr lang="en-US" sz="2000" dirty="0" smtClean="0"/>
              <a:t> </a:t>
            </a:r>
            <a:r>
              <a:rPr lang="en-US" sz="2000" dirty="0" err="1" smtClean="0"/>
              <a:t>pelayanan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yang </a:t>
            </a:r>
            <a:r>
              <a:rPr lang="en-US" sz="2000" dirty="0" err="1" smtClean="0"/>
              <a:t>layak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467600" cy="6397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Kelembagaan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Indonesia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62000"/>
            <a:ext cx="8305800" cy="5410200"/>
          </a:xfrm>
        </p:spPr>
        <p:txBody>
          <a:bodyPr>
            <a:noAutofit/>
          </a:bodyPr>
          <a:lstStyle/>
          <a:p>
            <a:pPr marL="608076" indent="-571500">
              <a:spcBef>
                <a:spcPts val="600"/>
              </a:spcBef>
              <a:spcAft>
                <a:spcPts val="600"/>
              </a:spcAft>
              <a:buFont typeface="+mj-lt"/>
              <a:buAutoNum type="romanUcPeriod" startAt="3"/>
            </a:pPr>
            <a:r>
              <a:rPr lang="en-US" sz="2000" dirty="0" err="1" smtClean="0"/>
              <a:t>Undang-Undang</a:t>
            </a:r>
            <a:r>
              <a:rPr lang="id-ID" sz="2000" dirty="0" smtClean="0"/>
              <a:t>, contoh:</a:t>
            </a:r>
            <a:endParaRPr lang="en-US" sz="2000" dirty="0" smtClean="0"/>
          </a:p>
          <a:p>
            <a:pPr marL="727075" indent="-280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err="1" smtClean="0"/>
              <a:t>Undang-Undang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</a:t>
            </a:r>
            <a:r>
              <a:rPr lang="nb-NO" sz="2000" dirty="0" smtClean="0"/>
              <a:t>22 Tahun 2001 Tentang Minyak Dan Gas Bumi</a:t>
            </a:r>
          </a:p>
          <a:p>
            <a:pPr marL="727075" indent="-280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err="1" smtClean="0"/>
              <a:t>Undang-Undang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25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2007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Penanaman</a:t>
            </a:r>
            <a:r>
              <a:rPr lang="en-US" sz="2000" dirty="0" smtClean="0"/>
              <a:t> Modal</a:t>
            </a:r>
          </a:p>
          <a:p>
            <a:pPr marL="608076" indent="-571500">
              <a:spcBef>
                <a:spcPts val="600"/>
              </a:spcBef>
              <a:spcAft>
                <a:spcPts val="600"/>
              </a:spcAft>
              <a:buFont typeface="+mj-lt"/>
              <a:buAutoNum type="romanUcPeriod" startAt="4"/>
            </a:pP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id-ID" sz="2000" dirty="0" smtClean="0"/>
              <a:t>, contoh:</a:t>
            </a:r>
            <a:endParaRPr lang="en-US" sz="2000" dirty="0" smtClean="0"/>
          </a:p>
          <a:p>
            <a:pPr marL="727075" indent="-3317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Republik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Nomor</a:t>
            </a:r>
            <a:r>
              <a:rPr lang="en-US" sz="2000" dirty="0" smtClean="0"/>
              <a:t> 64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2005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Keempat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14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1993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</a:t>
            </a:r>
            <a:r>
              <a:rPr lang="nn-NO" sz="2000" dirty="0" smtClean="0"/>
              <a:t>Program Jaminan Sosial Tenaga Kerja</a:t>
            </a:r>
          </a:p>
          <a:p>
            <a:pPr marL="727075" indent="-3317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No. 27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1999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: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Mengenai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endParaRPr lang="en-US" sz="2000" dirty="0" smtClean="0"/>
          </a:p>
          <a:p>
            <a:pPr marL="608076" indent="-571500">
              <a:spcBef>
                <a:spcPts val="600"/>
              </a:spcBef>
              <a:spcAft>
                <a:spcPts val="600"/>
              </a:spcAft>
              <a:buFont typeface="+mj-lt"/>
              <a:buAutoNum type="romanUcPeriod" startAt="5"/>
            </a:pPr>
            <a:r>
              <a:rPr lang="en-US" sz="2000" dirty="0" err="1" smtClean="0"/>
              <a:t>Keputusan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Presiden</a:t>
            </a:r>
            <a:endParaRPr lang="en-US" sz="2000" dirty="0" smtClean="0"/>
          </a:p>
          <a:p>
            <a:pPr marL="608076" indent="-571500">
              <a:spcBef>
                <a:spcPts val="600"/>
              </a:spcBef>
              <a:spcAft>
                <a:spcPts val="600"/>
              </a:spcAft>
              <a:buFont typeface="+mj-lt"/>
              <a:buAutoNum type="romanUcPeriod" startAt="5"/>
            </a:pP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Menteri</a:t>
            </a:r>
            <a:endParaRPr lang="en-US" sz="2000" dirty="0" smtClean="0"/>
          </a:p>
          <a:p>
            <a:pPr marL="608076" indent="-571500">
              <a:spcBef>
                <a:spcPts val="600"/>
              </a:spcBef>
              <a:spcAft>
                <a:spcPts val="600"/>
              </a:spcAft>
              <a:buFont typeface="+mj-lt"/>
              <a:buAutoNum type="romanUcPeriod" startAt="5"/>
            </a:pPr>
            <a:r>
              <a:rPr lang="en-US" sz="2000" dirty="0" err="1" smtClean="0"/>
              <a:t>dll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2238"/>
            <a:ext cx="7239000" cy="6397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Kelembagaan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Lokal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di</a:t>
            </a:r>
            <a:r>
              <a:rPr lang="en-US" sz="3200" dirty="0" smtClean="0">
                <a:solidFill>
                  <a:srgbClr val="FFC000"/>
                </a:solidFill>
              </a:rPr>
              <a:t> Indonesia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7696200" cy="45259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kelembagaan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di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kelembagaan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: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arisan</a:t>
            </a:r>
            <a:endParaRPr lang="en-US" sz="2400" dirty="0" smtClean="0"/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err="1" smtClean="0"/>
              <a:t>Paguyuban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endParaRPr lang="en-US" sz="2400" dirty="0" smtClean="0"/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err="1" smtClean="0"/>
              <a:t>Hutang</a:t>
            </a:r>
            <a:r>
              <a:rPr lang="en-US" sz="2400" dirty="0" smtClean="0"/>
              <a:t> </a:t>
            </a:r>
            <a:r>
              <a:rPr lang="en-US" sz="2400" dirty="0" err="1" smtClean="0"/>
              <a:t>piutang</a:t>
            </a:r>
            <a:r>
              <a:rPr lang="en-US" sz="2400" dirty="0" smtClean="0"/>
              <a:t> </a:t>
            </a:r>
            <a:r>
              <a:rPr lang="en-US" sz="2400" dirty="0" err="1" smtClean="0"/>
              <a:t>ta</a:t>
            </a:r>
            <a:r>
              <a:rPr lang="id-ID" sz="2400" dirty="0" smtClean="0"/>
              <a:t>n</a:t>
            </a:r>
            <a:r>
              <a:rPr lang="en-US" sz="2400" dirty="0" smtClean="0"/>
              <a:t>pa </a:t>
            </a:r>
            <a:r>
              <a:rPr lang="en-US" sz="2400" dirty="0" err="1" smtClean="0"/>
              <a:t>agunan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endParaRPr lang="en-US" sz="2400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 smtClean="0"/>
              <a:t>Kelembagaan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tertulis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" y="52754"/>
            <a:ext cx="7467600" cy="6397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Arti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467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menjalin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subyek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obyek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perangkat</a:t>
            </a:r>
            <a:r>
              <a:rPr lang="en-US" sz="2800" dirty="0" smtClean="0"/>
              <a:t> </a:t>
            </a:r>
            <a:r>
              <a:rPr lang="en-US" sz="2800" dirty="0" err="1" smtClean="0"/>
              <a:t>kelembagaan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tatanan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43840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US" sz="4400" dirty="0" smtClean="0">
              <a:solidFill>
                <a:srgbClr val="FFFF00"/>
              </a:solidFill>
              <a:latin typeface="Algerian" pitchFamily="82" charset="0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FFFF00"/>
                </a:solidFill>
                <a:latin typeface="Algerian" pitchFamily="82" charset="0"/>
              </a:rPr>
              <a:t>TUGAS </a:t>
            </a:r>
            <a:r>
              <a:rPr lang="id-ID" sz="4800" dirty="0" smtClean="0">
                <a:solidFill>
                  <a:srgbClr val="FFFF00"/>
                </a:solidFill>
                <a:latin typeface="Algerian" pitchFamily="82" charset="0"/>
              </a:rPr>
              <a:t>MaKALAH</a:t>
            </a:r>
            <a:r>
              <a:rPr lang="en-US" sz="4800" dirty="0" smtClean="0">
                <a:solidFill>
                  <a:srgbClr val="FFFF00"/>
                </a:solidFill>
                <a:latin typeface="Algerian" pitchFamily="82" charset="0"/>
              </a:rPr>
              <a:t> </a:t>
            </a:r>
          </a:p>
          <a:p>
            <a:pPr algn="ctr">
              <a:buNone/>
            </a:pPr>
            <a:r>
              <a:rPr lang="id-ID" sz="4800" dirty="0" smtClean="0">
                <a:solidFill>
                  <a:srgbClr val="FFFF00"/>
                </a:solidFill>
                <a:latin typeface="Algerian" pitchFamily="82" charset="0"/>
              </a:rPr>
              <a:t>PENGANTAR </a:t>
            </a:r>
            <a:r>
              <a:rPr lang="en-US" sz="4800" dirty="0" smtClean="0">
                <a:solidFill>
                  <a:srgbClr val="FFFF00"/>
                </a:solidFill>
                <a:latin typeface="Algerian" pitchFamily="82" charset="0"/>
              </a:rPr>
              <a:t>EKONOMI KELEMBAGAAN</a:t>
            </a:r>
            <a:endParaRPr lang="en-US" sz="4800" dirty="0">
              <a:solidFill>
                <a:srgbClr val="FFFF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8229600" cy="5638800"/>
          </a:xfrm>
        </p:spPr>
        <p:txBody>
          <a:bodyPr>
            <a:normAutofit/>
          </a:bodyPr>
          <a:lstStyle/>
          <a:p>
            <a:pPr lvl="1" algn="l" rtl="0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solidFill>
                  <a:srgbClr val="FFFF00"/>
                </a:solidFill>
              </a:rPr>
              <a:t>1</a:t>
            </a:r>
            <a:r>
              <a:rPr lang="en-US" sz="2700" dirty="0" smtClean="0">
                <a:solidFill>
                  <a:srgbClr val="FFFF00"/>
                </a:solidFill>
              </a:rPr>
              <a:t>. </a:t>
            </a:r>
            <a:r>
              <a:rPr lang="en-US" sz="2700" dirty="0" err="1" smtClean="0">
                <a:solidFill>
                  <a:srgbClr val="FFFF00"/>
                </a:solidFill>
              </a:rPr>
              <a:t>Membuat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makalah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tentang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kelembagaan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sda</a:t>
            </a:r>
            <a:r>
              <a:rPr lang="en-US" sz="2700" dirty="0" smtClean="0">
                <a:solidFill>
                  <a:srgbClr val="FFFF00"/>
                </a:solidFill>
              </a:rPr>
              <a:t/>
            </a:r>
            <a:br>
              <a:rPr lang="en-US" sz="2700" dirty="0" smtClean="0">
                <a:solidFill>
                  <a:srgbClr val="FFFF00"/>
                </a:solidFill>
              </a:rPr>
            </a:br>
            <a:r>
              <a:rPr lang="en-US" sz="2700" dirty="0" smtClean="0">
                <a:solidFill>
                  <a:srgbClr val="FFFF00"/>
                </a:solidFill>
              </a:rPr>
              <a:t>2. </a:t>
            </a:r>
            <a:r>
              <a:rPr lang="en-US" sz="2700" dirty="0" err="1" smtClean="0">
                <a:solidFill>
                  <a:srgbClr val="FFFF00"/>
                </a:solidFill>
              </a:rPr>
              <a:t>Tugas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dibuat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secara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berkelompok</a:t>
            </a:r>
            <a:r>
              <a:rPr lang="en-US" sz="2700" dirty="0" smtClean="0">
                <a:solidFill>
                  <a:srgbClr val="FFFF00"/>
                </a:solidFill>
              </a:rPr>
              <a:t/>
            </a:r>
            <a:br>
              <a:rPr lang="en-US" sz="2700" dirty="0" smtClean="0">
                <a:solidFill>
                  <a:srgbClr val="FFFF00"/>
                </a:solidFill>
              </a:rPr>
            </a:br>
            <a:r>
              <a:rPr lang="en-US" sz="2700" dirty="0" smtClean="0">
                <a:solidFill>
                  <a:srgbClr val="FFFF00"/>
                </a:solidFill>
              </a:rPr>
              <a:t>3. </a:t>
            </a:r>
            <a:r>
              <a:rPr lang="en-US" sz="2700" dirty="0" err="1" smtClean="0">
                <a:solidFill>
                  <a:srgbClr val="FFFF00"/>
                </a:solidFill>
              </a:rPr>
              <a:t>Setiap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kelompok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terdiri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atas</a:t>
            </a:r>
            <a:r>
              <a:rPr lang="en-US" sz="2700" dirty="0" smtClean="0">
                <a:solidFill>
                  <a:srgbClr val="FFFF00"/>
                </a:solidFill>
              </a:rPr>
              <a:t> 4 0rang</a:t>
            </a:r>
            <a:r>
              <a:rPr lang="id-ID" sz="2700" dirty="0" smtClean="0">
                <a:solidFill>
                  <a:srgbClr val="FFFF00"/>
                </a:solidFill>
              </a:rPr>
              <a:t/>
            </a:r>
            <a:br>
              <a:rPr lang="id-ID" sz="2700" dirty="0" smtClean="0">
                <a:solidFill>
                  <a:srgbClr val="FFFF00"/>
                </a:solidFill>
              </a:rPr>
            </a:br>
            <a:r>
              <a:rPr lang="id-ID" sz="2700" dirty="0" smtClean="0">
                <a:solidFill>
                  <a:srgbClr val="FFFF00"/>
                </a:solidFill>
              </a:rPr>
              <a:t>4. </a:t>
            </a:r>
            <a:r>
              <a:rPr lang="en-US" sz="2700" dirty="0" err="1" smtClean="0">
                <a:solidFill>
                  <a:srgbClr val="FFFF00"/>
                </a:solidFill>
              </a:rPr>
              <a:t>Tugas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maksimal</a:t>
            </a:r>
            <a:r>
              <a:rPr lang="en-US" sz="2700" dirty="0" smtClean="0">
                <a:solidFill>
                  <a:srgbClr val="FFFF00"/>
                </a:solidFill>
              </a:rPr>
              <a:t> 10 </a:t>
            </a:r>
            <a:r>
              <a:rPr lang="en-US" sz="2700" dirty="0" err="1" smtClean="0">
                <a:solidFill>
                  <a:srgbClr val="FFFF00"/>
                </a:solidFill>
              </a:rPr>
              <a:t>halaman</a:t>
            </a:r>
            <a:r>
              <a:rPr lang="en-US" sz="2700" dirty="0" smtClean="0">
                <a:solidFill>
                  <a:srgbClr val="FFFF00"/>
                </a:solidFill>
              </a:rPr>
              <a:t/>
            </a:r>
            <a:br>
              <a:rPr lang="en-US" sz="2700" dirty="0" smtClean="0">
                <a:solidFill>
                  <a:srgbClr val="FFFF00"/>
                </a:solidFill>
              </a:rPr>
            </a:br>
            <a:r>
              <a:rPr lang="id-ID" sz="2700" dirty="0" smtClean="0">
                <a:solidFill>
                  <a:srgbClr val="FFFF00"/>
                </a:solidFill>
              </a:rPr>
              <a:t>5</a:t>
            </a:r>
            <a:r>
              <a:rPr lang="en-US" sz="2700" dirty="0" smtClean="0">
                <a:solidFill>
                  <a:srgbClr val="FFFF00"/>
                </a:solidFill>
              </a:rPr>
              <a:t>. </a:t>
            </a:r>
            <a:r>
              <a:rPr lang="en-US" sz="2700" dirty="0" err="1" smtClean="0">
                <a:solidFill>
                  <a:srgbClr val="FFFF00"/>
                </a:solidFill>
              </a:rPr>
              <a:t>Makalah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dibagi</a:t>
            </a:r>
            <a:r>
              <a:rPr lang="en-US" sz="2700" dirty="0" smtClean="0">
                <a:solidFill>
                  <a:srgbClr val="FFFF00"/>
                </a:solidFill>
              </a:rPr>
              <a:t> </a:t>
            </a:r>
            <a:r>
              <a:rPr lang="en-US" sz="2700" dirty="0" err="1" smtClean="0">
                <a:solidFill>
                  <a:srgbClr val="FFFF00"/>
                </a:solidFill>
              </a:rPr>
              <a:t>dalam</a:t>
            </a:r>
            <a:r>
              <a:rPr lang="en-US" sz="2700" dirty="0" smtClean="0">
                <a:solidFill>
                  <a:srgbClr val="FFFF00"/>
                </a:solidFill>
              </a:rPr>
              <a:t> 2 </a:t>
            </a:r>
            <a:r>
              <a:rPr lang="en-US" sz="2700" dirty="0" err="1" smtClean="0">
                <a:solidFill>
                  <a:srgbClr val="FFFF00"/>
                </a:solidFill>
              </a:rPr>
              <a:t>tema</a:t>
            </a:r>
            <a:r>
              <a:rPr lang="en-US" sz="2700" dirty="0" smtClean="0">
                <a:solidFill>
                  <a:srgbClr val="FFFF00"/>
                </a:solidFill>
              </a:rPr>
              <a:t>:</a:t>
            </a:r>
            <a:br>
              <a:rPr lang="en-US" sz="2700" dirty="0" smtClean="0">
                <a:solidFill>
                  <a:srgbClr val="FFFF00"/>
                </a:solidFill>
              </a:rPr>
            </a:br>
            <a:r>
              <a:rPr lang="en-US" sz="2700" dirty="0" smtClean="0">
                <a:solidFill>
                  <a:srgbClr val="FFFF00"/>
                </a:solidFill>
              </a:rPr>
              <a:t>    </a:t>
            </a:r>
            <a:r>
              <a:rPr lang="id-ID" sz="2700" dirty="0" smtClean="0">
                <a:solidFill>
                  <a:srgbClr val="FFFF00"/>
                </a:solidFill>
              </a:rPr>
              <a:t>a</a:t>
            </a:r>
            <a:r>
              <a:rPr lang="en-US" sz="2700" dirty="0" smtClean="0">
                <a:solidFill>
                  <a:srgbClr val="FFFF00"/>
                </a:solidFill>
              </a:rPr>
              <a:t>. </a:t>
            </a:r>
            <a:r>
              <a:rPr lang="en-US" sz="2400" dirty="0" err="1" smtClean="0">
                <a:solidFill>
                  <a:srgbClr val="FFFF00"/>
                </a:solidFill>
              </a:rPr>
              <a:t>Kelembagaan</a:t>
            </a:r>
            <a:r>
              <a:rPr lang="en-US" sz="2400" dirty="0" smtClean="0">
                <a:solidFill>
                  <a:srgbClr val="FFFF00"/>
                </a:solidFill>
              </a:rPr>
              <a:t> Informal </a:t>
            </a:r>
            <a:r>
              <a:rPr lang="en-US" sz="2400" dirty="0" err="1" smtClean="0">
                <a:solidFill>
                  <a:srgbClr val="FFFF00"/>
                </a:solidFill>
              </a:rPr>
              <a:t>dalam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Pengelolaan</a:t>
            </a:r>
            <a:r>
              <a:rPr lang="en-US" sz="2400" dirty="0" smtClean="0">
                <a:solidFill>
                  <a:srgbClr val="FFFF00"/>
                </a:solidFill>
              </a:rPr>
              <a:t> S</a:t>
            </a:r>
            <a:r>
              <a:rPr lang="id-ID" sz="2400" dirty="0" smtClean="0">
                <a:solidFill>
                  <a:srgbClr val="FFFF00"/>
                </a:solidFill>
              </a:rPr>
              <a:t>DA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     </a:t>
            </a:r>
            <a:r>
              <a:rPr lang="id-ID" sz="2400" dirty="0" smtClean="0">
                <a:solidFill>
                  <a:srgbClr val="FFFF00"/>
                </a:solidFill>
              </a:rPr>
              <a:t>b. </a:t>
            </a:r>
            <a:r>
              <a:rPr lang="en-US" sz="2400" dirty="0" err="1" smtClean="0">
                <a:solidFill>
                  <a:srgbClr val="FFFF00"/>
                </a:solidFill>
              </a:rPr>
              <a:t>Kelembagaan</a:t>
            </a:r>
            <a:r>
              <a:rPr lang="en-US" sz="2400" dirty="0" smtClean="0">
                <a:solidFill>
                  <a:srgbClr val="FFFF00"/>
                </a:solidFill>
              </a:rPr>
              <a:t> Formal </a:t>
            </a:r>
            <a:r>
              <a:rPr lang="en-US" sz="2400" dirty="0" err="1" smtClean="0">
                <a:solidFill>
                  <a:srgbClr val="FFFF00"/>
                </a:solidFill>
              </a:rPr>
              <a:t>Pengelolaan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id-ID" sz="2400" dirty="0" smtClean="0">
                <a:solidFill>
                  <a:srgbClr val="FFFF00"/>
                </a:solidFill>
              </a:rPr>
              <a:t>SDA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	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324600" cy="1143000"/>
          </a:xfrm>
        </p:spPr>
        <p:txBody>
          <a:bodyPr/>
          <a:lstStyle/>
          <a:p>
            <a:r>
              <a:rPr lang="en-US" b="1" dirty="0" smtClean="0"/>
              <a:t>FORMAT MAKALAH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FF00"/>
                </a:solidFill>
              </a:rPr>
              <a:t>    1.PENDAHULUAN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 err="1" smtClean="0">
                <a:solidFill>
                  <a:srgbClr val="FFFF00"/>
                </a:solidFill>
              </a:rPr>
              <a:t>Latar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Belakang</a:t>
            </a:r>
            <a:endParaRPr lang="en-US" dirty="0">
              <a:solidFill>
                <a:srgbClr val="FFFF00"/>
              </a:solidFill>
            </a:endParaRPr>
          </a:p>
          <a:p>
            <a:pPr marL="1314450" lvl="2" indent="-514350">
              <a:buFont typeface="+mj-lt"/>
              <a:buAutoNum type="alphaLcPeriod"/>
            </a:pPr>
            <a:r>
              <a:rPr lang="en-US" dirty="0" err="1" smtClean="0">
                <a:solidFill>
                  <a:srgbClr val="FFFF00"/>
                </a:solidFill>
              </a:rPr>
              <a:t>Permasalahan</a:t>
            </a:r>
            <a:endParaRPr lang="en-US" dirty="0" smtClean="0">
              <a:solidFill>
                <a:srgbClr val="FFFF00"/>
              </a:solidFill>
            </a:endParaRPr>
          </a:p>
          <a:p>
            <a:pPr marL="1314450" lvl="2" indent="-514350">
              <a:buFont typeface="+mj-lt"/>
              <a:buAutoNum type="alphaLcPeriod"/>
            </a:pPr>
            <a:r>
              <a:rPr lang="en-US" dirty="0" err="1" smtClean="0">
                <a:solidFill>
                  <a:srgbClr val="FFFF00"/>
                </a:solidFill>
              </a:rPr>
              <a:t>Tujuan</a:t>
            </a:r>
            <a:endParaRPr lang="en-US" dirty="0" smtClean="0">
              <a:solidFill>
                <a:srgbClr val="FFFF00"/>
              </a:solidFill>
            </a:endParaRP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FF00"/>
                </a:solidFill>
              </a:rPr>
              <a:t>2. TINJAUAN PUSTAKA</a:t>
            </a: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FF00"/>
                </a:solidFill>
              </a:rPr>
              <a:t>3. PEMBAHASAN</a:t>
            </a: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FF00"/>
                </a:solidFill>
              </a:rPr>
              <a:t>4. KESIMPULAN DAN SARAN</a:t>
            </a: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FF00"/>
                </a:solidFill>
              </a:rPr>
              <a:t>5. DAFTAR PUSTAKA</a:t>
            </a:r>
            <a:endParaRPr lang="id-ID" dirty="0" smtClean="0">
              <a:solidFill>
                <a:srgbClr val="FFFF00"/>
              </a:solidFill>
            </a:endParaRPr>
          </a:p>
          <a:p>
            <a:pPr marL="914400" lvl="1" indent="-514350">
              <a:buNone/>
            </a:pPr>
            <a:endParaRPr lang="id-ID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ctr">
              <a:buNone/>
            </a:pPr>
            <a:r>
              <a:rPr lang="en-US" sz="6000" dirty="0" smtClean="0">
                <a:solidFill>
                  <a:srgbClr val="FFFF00"/>
                </a:solidFill>
              </a:rPr>
              <a:t>Attention!!!!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1. </a:t>
            </a:r>
            <a:r>
              <a:rPr lang="en-US" dirty="0" err="1" smtClean="0">
                <a:solidFill>
                  <a:srgbClr val="FFFF00"/>
                </a:solidFill>
              </a:rPr>
              <a:t>Tugas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dikerjakan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secara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bersama-sama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2.Jangan </a:t>
            </a:r>
            <a:r>
              <a:rPr lang="en-US" dirty="0" err="1" smtClean="0">
                <a:solidFill>
                  <a:srgbClr val="FFFF00"/>
                </a:solidFill>
              </a:rPr>
              <a:t>hanya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copas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tapi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harus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diberikan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analisis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pembahasan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sendiri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3.Harus </a:t>
            </a:r>
            <a:r>
              <a:rPr lang="en-US" dirty="0" err="1" smtClean="0">
                <a:solidFill>
                  <a:srgbClr val="FFFF00"/>
                </a:solidFill>
              </a:rPr>
              <a:t>mencantumkan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sumber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dari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bahan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diperoleh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4. </a:t>
            </a:r>
            <a:r>
              <a:rPr lang="en-US" dirty="0" err="1" smtClean="0">
                <a:solidFill>
                  <a:srgbClr val="FFFF00"/>
                </a:solidFill>
              </a:rPr>
              <a:t>Dikumpulkan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id-ID" dirty="0" smtClean="0">
                <a:solidFill>
                  <a:srgbClr val="FFFF00"/>
                </a:solidFill>
              </a:rPr>
              <a:t>4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minggu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sebelum</a:t>
            </a:r>
            <a:r>
              <a:rPr lang="en-US" dirty="0" smtClean="0">
                <a:solidFill>
                  <a:srgbClr val="FFFF00"/>
                </a:solidFill>
              </a:rPr>
              <a:t> UAS.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5. </a:t>
            </a:r>
            <a:r>
              <a:rPr lang="en-US" dirty="0" err="1" smtClean="0">
                <a:solidFill>
                  <a:srgbClr val="FFFF00"/>
                </a:solidFill>
              </a:rPr>
              <a:t>Makalah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dipresentasikan</a:t>
            </a:r>
            <a:r>
              <a:rPr lang="en-US" dirty="0" smtClean="0">
                <a:solidFill>
                  <a:srgbClr val="FFFF00"/>
                </a:solidFill>
              </a:rPr>
              <a:t> 1 </a:t>
            </a:r>
            <a:r>
              <a:rPr lang="en-US" dirty="0" err="1" smtClean="0">
                <a:solidFill>
                  <a:srgbClr val="FFFF00"/>
                </a:solidFill>
              </a:rPr>
              <a:t>minggu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sebelum</a:t>
            </a:r>
            <a:r>
              <a:rPr lang="en-US" dirty="0" smtClean="0">
                <a:solidFill>
                  <a:srgbClr val="FFFF00"/>
                </a:solidFill>
              </a:rPr>
              <a:t> UAS.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Bauhaus 93" pitchFamily="82" charset="0"/>
              </a:rPr>
              <a:t>TERIMA KASIH </a:t>
            </a:r>
          </a:p>
          <a:p>
            <a:pPr algn="ctr">
              <a:buNone/>
            </a:pPr>
            <a:r>
              <a:rPr lang="en-US" sz="4800" dirty="0" smtClean="0">
                <a:latin typeface="Bauhaus 93" pitchFamily="82" charset="0"/>
              </a:rPr>
              <a:t>DAN </a:t>
            </a:r>
          </a:p>
          <a:p>
            <a:pPr algn="ctr">
              <a:buNone/>
            </a:pPr>
            <a:r>
              <a:rPr lang="en-US" sz="4800" dirty="0" smtClean="0">
                <a:latin typeface="Bauhaus 93" pitchFamily="82" charset="0"/>
              </a:rPr>
              <a:t>SELAMAT MENGERJAKAN</a:t>
            </a:r>
            <a:endParaRPr lang="en-US" sz="4800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" y="75346"/>
            <a:ext cx="7444154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Macam-Macam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id-ID" sz="3200" dirty="0" smtClean="0">
                <a:solidFill>
                  <a:srgbClr val="FFC000"/>
                </a:solidFill>
              </a:rPr>
              <a:t>d</a:t>
            </a:r>
            <a:r>
              <a:rPr lang="en-US" sz="3200" dirty="0" err="1" smtClean="0">
                <a:solidFill>
                  <a:srgbClr val="FFC000"/>
                </a:solidFill>
              </a:rPr>
              <a:t>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Dunia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7924800" cy="4724400"/>
          </a:xfrm>
        </p:spPr>
        <p:txBody>
          <a:bodyPr>
            <a:normAutofit/>
          </a:bodyPr>
          <a:lstStyle/>
          <a:p>
            <a:pPr marL="0" indent="36513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:</a:t>
            </a:r>
          </a:p>
          <a:p>
            <a:pPr marL="550926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Liberalis</a:t>
            </a:r>
            <a:endParaRPr lang="en-US" b="1" dirty="0" smtClean="0"/>
          </a:p>
          <a:p>
            <a:pPr marL="550926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Sosialis</a:t>
            </a:r>
            <a:endParaRPr lang="en-US" dirty="0" smtClean="0"/>
          </a:p>
          <a:p>
            <a:pPr marL="550926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Campuran</a:t>
            </a:r>
            <a:endParaRPr lang="en-US" b="1" dirty="0" smtClean="0"/>
          </a:p>
          <a:p>
            <a:pPr marL="915988" indent="-452438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" y="75346"/>
            <a:ext cx="7444154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Macam-Macam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id-ID" sz="3200" dirty="0" smtClean="0">
                <a:solidFill>
                  <a:srgbClr val="FFC000"/>
                </a:solidFill>
              </a:rPr>
              <a:t>d</a:t>
            </a:r>
            <a:r>
              <a:rPr lang="en-US" sz="3200" dirty="0" err="1" smtClean="0">
                <a:solidFill>
                  <a:srgbClr val="FFC000"/>
                </a:solidFill>
              </a:rPr>
              <a:t>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Dunia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229600" cy="4724400"/>
          </a:xfrm>
        </p:spPr>
        <p:txBody>
          <a:bodyPr>
            <a:normAutofit/>
          </a:bodyPr>
          <a:lstStyle/>
          <a:p>
            <a:pPr marL="550926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800" b="1" dirty="0" err="1" smtClean="0"/>
              <a:t>Sistem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Ekonomi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Liberalis</a:t>
            </a:r>
            <a:endParaRPr lang="en-US" sz="2800" b="1" dirty="0" smtClean="0"/>
          </a:p>
          <a:p>
            <a:pPr marL="1238504" lvl="1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id-ID" sz="2800" dirty="0" smtClean="0"/>
              <a:t>Pasar bebas dengan harga sebagai sinyal</a:t>
            </a:r>
            <a:endParaRPr lang="en-US" sz="2800" dirty="0" smtClean="0"/>
          </a:p>
          <a:p>
            <a:pPr marL="1238504" lvl="1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i-FI" sz="2800" dirty="0" smtClean="0"/>
              <a:t>Pengakuan terhadap kepemilikan individu</a:t>
            </a:r>
          </a:p>
          <a:p>
            <a:pPr marL="1238504" lvl="1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i-FI" sz="2800" dirty="0" smtClean="0"/>
              <a:t>Pasar Bebas Ta</a:t>
            </a:r>
            <a:r>
              <a:rPr lang="id-ID" sz="2800" dirty="0" smtClean="0"/>
              <a:t>n</a:t>
            </a:r>
            <a:r>
              <a:rPr lang="fi-FI" sz="2800" dirty="0" smtClean="0"/>
              <a:t>pa Halangan</a:t>
            </a:r>
          </a:p>
          <a:p>
            <a:pPr marL="1238504" lvl="1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i-FI" sz="2800" dirty="0" smtClean="0"/>
              <a:t>Pemisahan Kegiatan Ekonomi</a:t>
            </a:r>
            <a:endParaRPr lang="en-US" sz="2800" dirty="0" smtClean="0"/>
          </a:p>
          <a:p>
            <a:pPr marL="915988" indent="-452438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" y="75346"/>
            <a:ext cx="7444154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Macam-Macam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id-ID" sz="3200" dirty="0" smtClean="0">
                <a:solidFill>
                  <a:srgbClr val="FFC000"/>
                </a:solidFill>
              </a:rPr>
              <a:t>d</a:t>
            </a:r>
            <a:r>
              <a:rPr lang="en-US" sz="3200" dirty="0" err="1" smtClean="0">
                <a:solidFill>
                  <a:srgbClr val="FFC000"/>
                </a:solidFill>
              </a:rPr>
              <a:t>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Dunia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marL="550926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2"/>
            </a:pP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Sosialis</a:t>
            </a:r>
            <a:endParaRPr lang="en-US" b="1" dirty="0" smtClean="0"/>
          </a:p>
          <a:p>
            <a:pPr marL="977900" lvl="0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977900" lvl="0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kebersamaan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memajukan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endParaRPr lang="en-US" dirty="0" smtClean="0"/>
          </a:p>
          <a:p>
            <a:pPr marL="977900" lvl="0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err="1" smtClean="0"/>
              <a:t>Imbalan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977900" lvl="0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err="1" smtClean="0"/>
              <a:t>Campur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pPr marL="977900" lvl="0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endParaRPr lang="en-US" dirty="0" smtClean="0"/>
          </a:p>
          <a:p>
            <a:pPr marL="915988" indent="-452438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" y="75346"/>
            <a:ext cx="7444154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Macam-Macam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id-ID" sz="3200" dirty="0" smtClean="0">
                <a:solidFill>
                  <a:srgbClr val="FFC000"/>
                </a:solidFill>
              </a:rPr>
              <a:t>d</a:t>
            </a:r>
            <a:r>
              <a:rPr lang="en-US" sz="3200" dirty="0" err="1" smtClean="0">
                <a:solidFill>
                  <a:srgbClr val="FFC000"/>
                </a:solidFill>
              </a:rPr>
              <a:t>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Dunia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838200"/>
            <a:ext cx="8229600" cy="5943600"/>
          </a:xfrm>
        </p:spPr>
        <p:txBody>
          <a:bodyPr>
            <a:normAutofit fontScale="62500" lnSpcReduction="20000"/>
          </a:bodyPr>
          <a:lstStyle/>
          <a:p>
            <a:pPr marL="727075" indent="-690563" algn="just">
              <a:buFont typeface="+mj-lt"/>
              <a:buAutoNum type="arabicParenR" startAt="3"/>
            </a:pPr>
            <a:r>
              <a:rPr lang="en-US" sz="4500" b="1" dirty="0" err="1" smtClean="0"/>
              <a:t>Sistem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Ekonomi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Campuran</a:t>
            </a:r>
            <a:endParaRPr lang="en-US" sz="4500" b="1" dirty="0" smtClean="0"/>
          </a:p>
          <a:p>
            <a:pPr marL="806450" lvl="0" algn="just">
              <a:buFont typeface="Wingdings" pitchFamily="2" charset="2"/>
              <a:buChar char="v"/>
            </a:pPr>
            <a:r>
              <a:rPr lang="en-US" sz="4500" dirty="0" err="1" smtClean="0"/>
              <a:t>Kepemilikan</a:t>
            </a:r>
            <a:r>
              <a:rPr lang="en-US" sz="4500" dirty="0" smtClean="0"/>
              <a:t> </a:t>
            </a:r>
            <a:r>
              <a:rPr lang="en-US" sz="4500" dirty="0" err="1" smtClean="0"/>
              <a:t>oleh</a:t>
            </a:r>
            <a:r>
              <a:rPr lang="en-US" sz="4500" dirty="0" smtClean="0"/>
              <a:t> </a:t>
            </a:r>
            <a:r>
              <a:rPr lang="en-US" sz="4500" dirty="0" err="1" smtClean="0"/>
              <a:t>individu</a:t>
            </a:r>
            <a:r>
              <a:rPr lang="en-US" sz="4500" dirty="0" smtClean="0"/>
              <a:t> </a:t>
            </a:r>
            <a:r>
              <a:rPr lang="en-US" sz="4500" dirty="0" err="1" smtClean="0"/>
              <a:t>terhadap</a:t>
            </a:r>
            <a:r>
              <a:rPr lang="en-US" sz="4500" dirty="0" smtClean="0"/>
              <a:t> </a:t>
            </a:r>
            <a:r>
              <a:rPr lang="en-US" sz="4500" dirty="0" err="1" smtClean="0"/>
              <a:t>sumber</a:t>
            </a:r>
            <a:r>
              <a:rPr lang="en-US" sz="4500" dirty="0" smtClean="0"/>
              <a:t> </a:t>
            </a:r>
            <a:r>
              <a:rPr lang="en-US" sz="4500" dirty="0" err="1" smtClean="0"/>
              <a:t>ekonomi</a:t>
            </a:r>
            <a:r>
              <a:rPr lang="en-US" sz="4500" dirty="0" smtClean="0"/>
              <a:t> </a:t>
            </a:r>
            <a:r>
              <a:rPr lang="en-US" sz="4500" dirty="0" err="1" smtClean="0"/>
              <a:t>diakui</a:t>
            </a:r>
            <a:r>
              <a:rPr lang="en-US" sz="4500" dirty="0" smtClean="0"/>
              <a:t> </a:t>
            </a:r>
            <a:r>
              <a:rPr lang="en-US" sz="4500" dirty="0" err="1" smtClean="0"/>
              <a:t>negara</a:t>
            </a:r>
            <a:endParaRPr lang="en-US" sz="4500" dirty="0" smtClean="0"/>
          </a:p>
          <a:p>
            <a:pPr marL="806450" lvl="0" algn="just">
              <a:buFont typeface="Wingdings" pitchFamily="2" charset="2"/>
              <a:buChar char="v"/>
            </a:pPr>
            <a:r>
              <a:rPr lang="en-US" sz="4500" dirty="0" err="1" smtClean="0"/>
              <a:t>Kompetisi</a:t>
            </a:r>
            <a:r>
              <a:rPr lang="en-US" sz="4500" dirty="0" smtClean="0"/>
              <a:t> </a:t>
            </a:r>
            <a:r>
              <a:rPr lang="en-US" sz="4500" dirty="0" err="1" smtClean="0"/>
              <a:t>antar</a:t>
            </a:r>
            <a:r>
              <a:rPr lang="en-US" sz="4500" dirty="0" smtClean="0"/>
              <a:t> </a:t>
            </a:r>
            <a:r>
              <a:rPr lang="en-US" sz="4500" dirty="0" err="1" smtClean="0"/>
              <a:t>individu</a:t>
            </a:r>
            <a:r>
              <a:rPr lang="en-US" sz="4500" dirty="0" smtClean="0"/>
              <a:t> </a:t>
            </a:r>
            <a:r>
              <a:rPr lang="en-US" sz="4500" dirty="0" err="1" smtClean="0"/>
              <a:t>dalam</a:t>
            </a:r>
            <a:r>
              <a:rPr lang="en-US" sz="4500" dirty="0" smtClean="0"/>
              <a:t> </a:t>
            </a:r>
            <a:r>
              <a:rPr lang="en-US" sz="4500" dirty="0" err="1" smtClean="0"/>
              <a:t>memen</a:t>
            </a:r>
            <a:r>
              <a:rPr lang="id-ID" sz="4500" dirty="0" smtClean="0"/>
              <a:t>u</a:t>
            </a:r>
            <a:r>
              <a:rPr lang="en-US" sz="4500" dirty="0" smtClean="0"/>
              <a:t>hi </a:t>
            </a:r>
            <a:r>
              <a:rPr lang="en-US" sz="4500" dirty="0" err="1" smtClean="0"/>
              <a:t>kebutuhan</a:t>
            </a:r>
            <a:r>
              <a:rPr lang="en-US" sz="4500" dirty="0" smtClean="0"/>
              <a:t> </a:t>
            </a:r>
            <a:r>
              <a:rPr lang="en-US" sz="4500" dirty="0" err="1" smtClean="0"/>
              <a:t>hidup</a:t>
            </a:r>
            <a:r>
              <a:rPr lang="en-US" sz="4500" dirty="0" smtClean="0"/>
              <a:t> </a:t>
            </a:r>
            <a:r>
              <a:rPr lang="en-US" sz="4500" dirty="0" err="1" smtClean="0"/>
              <a:t>dan</a:t>
            </a:r>
            <a:r>
              <a:rPr lang="en-US" sz="4500" dirty="0" smtClean="0"/>
              <a:t> </a:t>
            </a:r>
            <a:r>
              <a:rPr lang="en-US" sz="4500" dirty="0" err="1" smtClean="0"/>
              <a:t>persaingan</a:t>
            </a:r>
            <a:r>
              <a:rPr lang="en-US" sz="4500" dirty="0" smtClean="0"/>
              <a:t> </a:t>
            </a:r>
            <a:r>
              <a:rPr lang="en-US" sz="4500" dirty="0" err="1" smtClean="0"/>
              <a:t>antar</a:t>
            </a:r>
            <a:r>
              <a:rPr lang="en-US" sz="4500" dirty="0" smtClean="0"/>
              <a:t> </a:t>
            </a:r>
            <a:r>
              <a:rPr lang="en-US" sz="4500" dirty="0" err="1" smtClean="0"/>
              <a:t>badan</a:t>
            </a:r>
            <a:r>
              <a:rPr lang="en-US" sz="4500" dirty="0" smtClean="0"/>
              <a:t> </a:t>
            </a:r>
            <a:r>
              <a:rPr lang="en-US" sz="4500" dirty="0" err="1" smtClean="0"/>
              <a:t>usaha</a:t>
            </a:r>
            <a:r>
              <a:rPr lang="en-US" sz="4500" dirty="0" smtClean="0"/>
              <a:t> </a:t>
            </a:r>
            <a:r>
              <a:rPr lang="en-US" sz="4500" dirty="0" err="1" smtClean="0"/>
              <a:t>untuk</a:t>
            </a:r>
            <a:r>
              <a:rPr lang="en-US" sz="4500" dirty="0" smtClean="0"/>
              <a:t> </a:t>
            </a:r>
            <a:r>
              <a:rPr lang="en-US" sz="4500" dirty="0" err="1" smtClean="0"/>
              <a:t>mengejar</a:t>
            </a:r>
            <a:r>
              <a:rPr lang="en-US" sz="4500" dirty="0" smtClean="0"/>
              <a:t> </a:t>
            </a:r>
            <a:r>
              <a:rPr lang="en-US" sz="4500" dirty="0" err="1" smtClean="0"/>
              <a:t>keuntungan</a:t>
            </a:r>
            <a:endParaRPr lang="en-US" sz="4500" dirty="0" smtClean="0"/>
          </a:p>
          <a:p>
            <a:pPr marL="806450" lvl="0" algn="just">
              <a:buFont typeface="Wingdings" pitchFamily="2" charset="2"/>
              <a:buChar char="v"/>
            </a:pPr>
            <a:r>
              <a:rPr lang="en-US" sz="4500" dirty="0" err="1" smtClean="0"/>
              <a:t>Imbalan</a:t>
            </a:r>
            <a:r>
              <a:rPr lang="en-US" sz="4500" dirty="0" smtClean="0"/>
              <a:t> yang </a:t>
            </a:r>
            <a:r>
              <a:rPr lang="en-US" sz="4500" dirty="0" err="1" smtClean="0"/>
              <a:t>diterima</a:t>
            </a:r>
            <a:r>
              <a:rPr lang="en-US" sz="4500" dirty="0" smtClean="0"/>
              <a:t> </a:t>
            </a:r>
            <a:r>
              <a:rPr lang="en-US" sz="4500" dirty="0" err="1" smtClean="0"/>
              <a:t>oleh</a:t>
            </a:r>
            <a:r>
              <a:rPr lang="en-US" sz="4500" dirty="0" smtClean="0"/>
              <a:t> </a:t>
            </a:r>
            <a:r>
              <a:rPr lang="en-US" sz="4500" dirty="0" err="1" smtClean="0"/>
              <a:t>individu</a:t>
            </a:r>
            <a:r>
              <a:rPr lang="en-US" sz="4500" dirty="0" smtClean="0"/>
              <a:t> </a:t>
            </a:r>
            <a:r>
              <a:rPr lang="en-US" sz="4500" dirty="0" err="1" smtClean="0"/>
              <a:t>berdasarkan</a:t>
            </a:r>
            <a:r>
              <a:rPr lang="en-US" sz="4500" dirty="0" smtClean="0"/>
              <a:t> </a:t>
            </a:r>
            <a:r>
              <a:rPr lang="en-US" sz="4500" dirty="0" err="1" smtClean="0"/>
              <a:t>kebutuhan</a:t>
            </a:r>
            <a:r>
              <a:rPr lang="en-US" sz="4500" dirty="0" smtClean="0"/>
              <a:t>, </a:t>
            </a:r>
            <a:r>
              <a:rPr lang="en-US" sz="4500" dirty="0" err="1" smtClean="0"/>
              <a:t>bukan</a:t>
            </a:r>
            <a:r>
              <a:rPr lang="en-US" sz="4500" dirty="0" smtClean="0"/>
              <a:t> </a:t>
            </a:r>
            <a:r>
              <a:rPr lang="en-US" sz="4500" dirty="0" err="1" smtClean="0"/>
              <a:t>prestasi</a:t>
            </a:r>
            <a:r>
              <a:rPr lang="en-US" sz="4500" dirty="0" smtClean="0"/>
              <a:t> </a:t>
            </a:r>
            <a:r>
              <a:rPr lang="en-US" sz="4500" dirty="0" err="1" smtClean="0"/>
              <a:t>kerja</a:t>
            </a:r>
            <a:endParaRPr lang="en-US" sz="4500" dirty="0" smtClean="0"/>
          </a:p>
          <a:p>
            <a:pPr marL="806450" lvl="0" algn="just">
              <a:buFont typeface="Wingdings" pitchFamily="2" charset="2"/>
              <a:buChar char="v"/>
            </a:pPr>
            <a:r>
              <a:rPr lang="en-US" sz="4500" dirty="0" err="1" smtClean="0"/>
              <a:t>Campur</a:t>
            </a:r>
            <a:r>
              <a:rPr lang="en-US" sz="4500" dirty="0" smtClean="0"/>
              <a:t> </a:t>
            </a:r>
            <a:r>
              <a:rPr lang="en-US" sz="4500" dirty="0" err="1" smtClean="0"/>
              <a:t>tangan</a:t>
            </a:r>
            <a:r>
              <a:rPr lang="en-US" sz="4500" dirty="0" smtClean="0"/>
              <a:t> </a:t>
            </a:r>
            <a:r>
              <a:rPr lang="en-US" sz="4500" dirty="0" err="1" smtClean="0"/>
              <a:t>pemerintah</a:t>
            </a:r>
            <a:r>
              <a:rPr lang="en-US" sz="4500" dirty="0" smtClean="0"/>
              <a:t> </a:t>
            </a:r>
            <a:r>
              <a:rPr lang="en-US" sz="4500" dirty="0" err="1" smtClean="0"/>
              <a:t>hanya</a:t>
            </a:r>
            <a:r>
              <a:rPr lang="en-US" sz="4500" dirty="0" smtClean="0"/>
              <a:t> </a:t>
            </a:r>
            <a:r>
              <a:rPr lang="en-US" sz="4500" dirty="0" err="1" smtClean="0"/>
              <a:t>untuk</a:t>
            </a:r>
            <a:r>
              <a:rPr lang="en-US" sz="4500" dirty="0" smtClean="0"/>
              <a:t> </a:t>
            </a:r>
            <a:r>
              <a:rPr lang="en-US" sz="4500" dirty="0" err="1" smtClean="0"/>
              <a:t>bidang</a:t>
            </a:r>
            <a:r>
              <a:rPr lang="en-US" sz="4500" dirty="0" smtClean="0"/>
              <a:t> </a:t>
            </a:r>
            <a:r>
              <a:rPr lang="en-US" sz="4500" dirty="0" err="1" smtClean="0"/>
              <a:t>tertentu</a:t>
            </a:r>
            <a:r>
              <a:rPr lang="en-US" sz="4500" dirty="0" smtClean="0"/>
              <a:t> </a:t>
            </a:r>
            <a:r>
              <a:rPr lang="en-US" sz="4500" dirty="0" err="1" smtClean="0"/>
              <a:t>seperti</a:t>
            </a:r>
            <a:r>
              <a:rPr lang="en-US" sz="4500" dirty="0" smtClean="0"/>
              <a:t> </a:t>
            </a:r>
            <a:r>
              <a:rPr lang="en-US" sz="4500" dirty="0" err="1" smtClean="0"/>
              <a:t>bidang</a:t>
            </a:r>
            <a:r>
              <a:rPr lang="en-US" sz="4500" dirty="0" smtClean="0"/>
              <a:t> yang </a:t>
            </a:r>
            <a:r>
              <a:rPr lang="en-US" sz="4500" dirty="0" err="1" smtClean="0"/>
              <a:t>diperlukan</a:t>
            </a:r>
            <a:r>
              <a:rPr lang="en-US" sz="4500" dirty="0" smtClean="0"/>
              <a:t> </a:t>
            </a:r>
            <a:r>
              <a:rPr lang="en-US" sz="4500" dirty="0" err="1" smtClean="0"/>
              <a:t>oleh</a:t>
            </a:r>
            <a:r>
              <a:rPr lang="en-US" sz="4500" dirty="0" smtClean="0"/>
              <a:t> </a:t>
            </a:r>
            <a:r>
              <a:rPr lang="en-US" sz="4500" dirty="0" err="1" smtClean="0"/>
              <a:t>seluruh</a:t>
            </a:r>
            <a:r>
              <a:rPr lang="en-US" sz="4500" dirty="0" smtClean="0"/>
              <a:t> </a:t>
            </a:r>
            <a:r>
              <a:rPr lang="en-US" sz="4500" dirty="0" err="1" smtClean="0"/>
              <a:t>masyarakat</a:t>
            </a:r>
            <a:r>
              <a:rPr lang="en-US" sz="4500" dirty="0" smtClean="0"/>
              <a:t> (</a:t>
            </a:r>
            <a:r>
              <a:rPr lang="en-US" sz="4500" dirty="0" err="1" smtClean="0"/>
              <a:t>listrik</a:t>
            </a:r>
            <a:r>
              <a:rPr lang="en-US" sz="4500" dirty="0" smtClean="0"/>
              <a:t> </a:t>
            </a:r>
            <a:r>
              <a:rPr lang="en-US" sz="4500" dirty="0" err="1" smtClean="0"/>
              <a:t>dan</a:t>
            </a:r>
            <a:r>
              <a:rPr lang="en-US" sz="4500" dirty="0" smtClean="0"/>
              <a:t> air)</a:t>
            </a:r>
          </a:p>
          <a:p>
            <a:pPr marL="806450" lvl="0" algn="just">
              <a:buFont typeface="Wingdings" pitchFamily="2" charset="2"/>
              <a:buChar char="v"/>
            </a:pPr>
            <a:r>
              <a:rPr lang="en-US" sz="4500" dirty="0" err="1" smtClean="0"/>
              <a:t>Mekanisme</a:t>
            </a:r>
            <a:r>
              <a:rPr lang="en-US" sz="4500" dirty="0" smtClean="0"/>
              <a:t> </a:t>
            </a:r>
            <a:r>
              <a:rPr lang="en-US" sz="4500" dirty="0" err="1" smtClean="0"/>
              <a:t>pasar</a:t>
            </a:r>
            <a:r>
              <a:rPr lang="en-US" sz="4500" dirty="0" smtClean="0"/>
              <a:t> </a:t>
            </a:r>
            <a:r>
              <a:rPr lang="en-US" sz="4500" dirty="0" err="1" smtClean="0"/>
              <a:t>akan</a:t>
            </a:r>
            <a:r>
              <a:rPr lang="en-US" sz="4500" dirty="0" smtClean="0"/>
              <a:t> </a:t>
            </a:r>
            <a:r>
              <a:rPr lang="en-US" sz="4500" dirty="0" err="1" smtClean="0"/>
              <a:t>menyelesaikan</a:t>
            </a:r>
            <a:r>
              <a:rPr lang="en-US" sz="4500" dirty="0" smtClean="0"/>
              <a:t> </a:t>
            </a:r>
            <a:r>
              <a:rPr lang="en-US" sz="4500" dirty="0" err="1" smtClean="0"/>
              <a:t>persoalan</a:t>
            </a:r>
            <a:r>
              <a:rPr lang="en-US" sz="4500" dirty="0" smtClean="0"/>
              <a:t> </a:t>
            </a:r>
            <a:r>
              <a:rPr lang="en-US" sz="4500" dirty="0" err="1" smtClean="0"/>
              <a:t>ekonomi</a:t>
            </a:r>
            <a:r>
              <a:rPr lang="en-US" sz="4500" dirty="0" smtClean="0"/>
              <a:t> </a:t>
            </a:r>
            <a:r>
              <a:rPr lang="en-US" sz="4500" dirty="0" err="1" smtClean="0"/>
              <a:t>dengan</a:t>
            </a:r>
            <a:r>
              <a:rPr lang="en-US" sz="4500" dirty="0" smtClean="0"/>
              <a:t> </a:t>
            </a:r>
            <a:r>
              <a:rPr lang="en-US" sz="4500" dirty="0" err="1" smtClean="0"/>
              <a:t>beberapa</a:t>
            </a:r>
            <a:r>
              <a:rPr lang="en-US" sz="4500" dirty="0" smtClean="0"/>
              <a:t> </a:t>
            </a:r>
            <a:r>
              <a:rPr lang="en-US" sz="4500" dirty="0" err="1" smtClean="0"/>
              <a:t>hal</a:t>
            </a:r>
            <a:r>
              <a:rPr lang="en-US" sz="4500" dirty="0" smtClean="0"/>
              <a:t> </a:t>
            </a:r>
            <a:r>
              <a:rPr lang="en-US" sz="4500" dirty="0" err="1" smtClean="0"/>
              <a:t>perlu</a:t>
            </a:r>
            <a:r>
              <a:rPr lang="en-US" sz="4500" dirty="0" smtClean="0"/>
              <a:t> </a:t>
            </a:r>
            <a:r>
              <a:rPr lang="en-US" sz="4500" dirty="0" err="1" smtClean="0"/>
              <a:t>adanya</a:t>
            </a:r>
            <a:r>
              <a:rPr lang="en-US" sz="4500" dirty="0" smtClean="0"/>
              <a:t> </a:t>
            </a:r>
            <a:r>
              <a:rPr lang="en-US" sz="4500" dirty="0" err="1" smtClean="0"/>
              <a:t>campur</a:t>
            </a:r>
            <a:r>
              <a:rPr lang="en-US" sz="4500" dirty="0" smtClean="0"/>
              <a:t> </a:t>
            </a:r>
            <a:r>
              <a:rPr lang="en-US" sz="4500" dirty="0" err="1" smtClean="0"/>
              <a:t>tangan</a:t>
            </a:r>
            <a:r>
              <a:rPr lang="en-US" sz="4500" dirty="0" smtClean="0"/>
              <a:t> </a:t>
            </a:r>
            <a:r>
              <a:rPr lang="en-US" sz="4500" dirty="0" err="1" smtClean="0"/>
              <a:t>pemerintah</a:t>
            </a:r>
            <a:endParaRPr lang="en-US" sz="4500" dirty="0" smtClean="0"/>
          </a:p>
          <a:p>
            <a:pPr marL="915988" indent="-452438" algn="just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467600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Kekurangan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Liberal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7924800" cy="4525963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 smtClean="0"/>
              <a:t>Munculnya</a:t>
            </a:r>
            <a:r>
              <a:rPr lang="en-US" sz="2800" dirty="0" smtClean="0"/>
              <a:t> </a:t>
            </a:r>
            <a:r>
              <a:rPr lang="en-US" sz="2800" dirty="0" err="1" smtClean="0"/>
              <a:t>monopoli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minimnya</a:t>
            </a:r>
            <a:r>
              <a:rPr lang="en-US" sz="2800" dirty="0" smtClean="0"/>
              <a:t> </a:t>
            </a:r>
            <a:r>
              <a:rPr lang="en-US" sz="2800" dirty="0" err="1" smtClean="0"/>
              <a:t>pengawasan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 smtClean="0"/>
              <a:t>Seringnya</a:t>
            </a:r>
            <a:r>
              <a:rPr lang="en-US" sz="2800" dirty="0" smtClean="0"/>
              <a:t> </a:t>
            </a:r>
            <a:r>
              <a:rPr lang="en-US" sz="2800" dirty="0" err="1" smtClean="0"/>
              <a:t>kebebasan</a:t>
            </a:r>
            <a:r>
              <a:rPr lang="en-US" sz="2800" dirty="0" smtClean="0"/>
              <a:t> </a:t>
            </a:r>
            <a:r>
              <a:rPr lang="en-US" sz="2800" dirty="0" err="1" smtClean="0"/>
              <a:t>disalahgunakan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yang </a:t>
            </a:r>
            <a:r>
              <a:rPr lang="en-US" sz="2800" dirty="0" err="1" smtClean="0"/>
              <a:t>kuat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memeras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lemah</a:t>
            </a:r>
            <a:r>
              <a:rPr lang="en-US" sz="28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merata</a:t>
            </a:r>
            <a:r>
              <a:rPr lang="en-US" sz="2800" dirty="0" smtClean="0"/>
              <a:t>,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kesenjangan</a:t>
            </a:r>
            <a:r>
              <a:rPr lang="en-US" sz="2800" dirty="0" smtClean="0"/>
              <a:t>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kaya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miskin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437"/>
            <a:ext cx="7467600" cy="4525963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 smtClean="0"/>
              <a:t>Mengakibatkan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rendahnya</a:t>
            </a:r>
            <a:r>
              <a:rPr lang="en-US" sz="2800" dirty="0" smtClean="0"/>
              <a:t> </a:t>
            </a:r>
            <a:r>
              <a:rPr lang="en-US" sz="2800" dirty="0" err="1" smtClean="0"/>
              <a:t>kreativitas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inovasi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 smtClean="0"/>
              <a:t>Keterbatasan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 smtClean="0"/>
              <a:t>Keanekaragaman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memproduksi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sedikit</a:t>
            </a:r>
            <a:r>
              <a:rPr lang="en-US" sz="2800" dirty="0" smtClean="0"/>
              <a:t>,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dikarenakan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467600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Kekurangan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id-ID" sz="3200" dirty="0" smtClean="0">
                <a:solidFill>
                  <a:srgbClr val="FFC000"/>
                </a:solidFill>
              </a:rPr>
              <a:t>Sosialis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7467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467600" cy="715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FFC000"/>
                </a:solidFill>
              </a:rPr>
              <a:t>Kekurangan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Sistem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Ekonomi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id-ID" sz="3200" dirty="0" smtClean="0">
                <a:solidFill>
                  <a:srgbClr val="FFC000"/>
                </a:solidFill>
              </a:rPr>
              <a:t>Campuran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316</TotalTime>
  <Words>1177</Words>
  <Application>Microsoft Office PowerPoint</Application>
  <PresentationFormat>On-screen Show (4:3)</PresentationFormat>
  <Paragraphs>130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Technic</vt:lpstr>
      <vt:lpstr>Office Theme</vt:lpstr>
      <vt:lpstr>Kelembagaan Ekonomi di Indonesia (Ekonomi Pancasila, Ekonomi Kerakyatan) </vt:lpstr>
      <vt:lpstr>Arti Sistem</vt:lpstr>
      <vt:lpstr>Macam-Macam Sistem Ekonomi di Dunia</vt:lpstr>
      <vt:lpstr>Macam-Macam Sistem Ekonomi di Dunia</vt:lpstr>
      <vt:lpstr>Macam-Macam Sistem Ekonomi di Dunia</vt:lpstr>
      <vt:lpstr>Macam-Macam Sistem Ekonomi di Dunia</vt:lpstr>
      <vt:lpstr>Kekurangan Sistem Ekonomi Liberal</vt:lpstr>
      <vt:lpstr>Kekurangan Sistem Ekonomi Sosialis</vt:lpstr>
      <vt:lpstr>Kekurangan Sistem Ekonomi Campuran</vt:lpstr>
      <vt:lpstr>Sistem Ekonomi Indonesia</vt:lpstr>
      <vt:lpstr>Sistem Ekonomi Demokrasi </vt:lpstr>
      <vt:lpstr>Kelebihan Sistem Ekonomi Demokrasi</vt:lpstr>
      <vt:lpstr>Kekurangan Sistem Ekonomi Demokrasi</vt:lpstr>
      <vt:lpstr>Sistem Ekonomi Kerakyatan</vt:lpstr>
      <vt:lpstr>Karakteristik Sistem Ekonomi Kerakyatan </vt:lpstr>
      <vt:lpstr>Pelaku Ekonomi Sistem Ekonomi Kerakyatan</vt:lpstr>
      <vt:lpstr>Kelembagaan Ekonomi Indonesia</vt:lpstr>
      <vt:lpstr>Kelembagaan Ekonomi Indonesia</vt:lpstr>
      <vt:lpstr>Kelembagaan Lokal di Indonesia</vt:lpstr>
      <vt:lpstr>Slide 20</vt:lpstr>
      <vt:lpstr>1. Membuat makalah tentang kelembagaan sda 2. Tugas dibuat secara berkelompok 3. Setiap kelompok terdiri atas 4 0rang 4. Tugas maksimal 10 halaman 5. Makalah dibagi dalam 2 tema:     a. Kelembagaan Informal dalam Pengelolaan SDA      b. Kelembagaan Formal Pengelolaan SDA  </vt:lpstr>
      <vt:lpstr>FORMAT MAKALAH</vt:lpstr>
      <vt:lpstr>Slide 23</vt:lpstr>
      <vt:lpstr>Slide 24</vt:lpstr>
    </vt:vector>
  </TitlesOfParts>
  <Company>IPB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Setiap Kelompok terdiri 4 orang Masing-masing kelompok membuat makalah tentang kelembagaan sumberdaya alam: Ikan Air Hutan</dc:title>
  <dc:creator>KASTANA SAPANLI</dc:creator>
  <cp:lastModifiedBy>Rizal Bahtiar</cp:lastModifiedBy>
  <cp:revision>27</cp:revision>
  <dcterms:created xsi:type="dcterms:W3CDTF">2009-05-20T08:20:41Z</dcterms:created>
  <dcterms:modified xsi:type="dcterms:W3CDTF">2011-04-28T02:17:49Z</dcterms:modified>
</cp:coreProperties>
</file>